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256" r:id="rId2"/>
    <p:sldId id="414" r:id="rId3"/>
    <p:sldId id="429" r:id="rId4"/>
    <p:sldId id="420" r:id="rId5"/>
    <p:sldId id="431" r:id="rId6"/>
    <p:sldId id="421" r:id="rId7"/>
    <p:sldId id="422" r:id="rId8"/>
    <p:sldId id="425" r:id="rId9"/>
    <p:sldId id="426" r:id="rId10"/>
    <p:sldId id="415" r:id="rId11"/>
    <p:sldId id="432" r:id="rId12"/>
    <p:sldId id="416" r:id="rId13"/>
    <p:sldId id="417" r:id="rId14"/>
    <p:sldId id="418" r:id="rId15"/>
    <p:sldId id="419" r:id="rId16"/>
    <p:sldId id="270" r:id="rId17"/>
    <p:sldId id="260" r:id="rId18"/>
    <p:sldId id="423" r:id="rId19"/>
    <p:sldId id="427" r:id="rId20"/>
    <p:sldId id="424" r:id="rId21"/>
    <p:sldId id="428" r:id="rId22"/>
    <p:sldId id="41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FFFCFF"/>
    <a:srgbClr val="FBFBFB"/>
    <a:srgbClr val="F9F9F9"/>
    <a:srgbClr val="F1F5F9"/>
    <a:srgbClr val="F2F5FA"/>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2192"/>
  </p:normalViewPr>
  <p:slideViewPr>
    <p:cSldViewPr snapToGrid="0" snapToObjects="1">
      <p:cViewPr varScale="1">
        <p:scale>
          <a:sx n="112" d="100"/>
          <a:sy n="112" d="100"/>
        </p:scale>
        <p:origin x="10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659FB-0419-C24D-A6C0-9A1B475B1E65}" type="datetimeFigureOut">
              <a:rPr lang="en-US" smtClean="0"/>
              <a:t>2/18/26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7AF2C-A832-324A-A13C-3791A9476477}" type="slidenum">
              <a:rPr lang="en-US" smtClean="0"/>
              <a:t>‹#›</a:t>
            </a:fld>
            <a:endParaRPr lang="en-US"/>
          </a:p>
        </p:txBody>
      </p:sp>
    </p:spTree>
    <p:extLst>
      <p:ext uri="{BB962C8B-B14F-4D97-AF65-F5344CB8AC3E}">
        <p14:creationId xmlns:p14="http://schemas.microsoft.com/office/powerpoint/2010/main" val="181518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numeric prediction tasks, where you may find shallow networks perform well (because abstraction is difficult with relatively few features), with unstructured data, deeper networks tend to perform best (recall that these applications are where DL really began to shine in recent decades). </a:t>
            </a:r>
          </a:p>
        </p:txBody>
      </p:sp>
      <p:sp>
        <p:nvSpPr>
          <p:cNvPr id="4" name="Slide Number Placeholder 3"/>
          <p:cNvSpPr>
            <a:spLocks noGrp="1"/>
          </p:cNvSpPr>
          <p:nvPr>
            <p:ph type="sldNum" sz="quarter" idx="5"/>
          </p:nvPr>
        </p:nvSpPr>
        <p:spPr/>
        <p:txBody>
          <a:bodyPr/>
          <a:lstStyle/>
          <a:p>
            <a:fld id="{E707AF2C-A832-324A-A13C-3791A9476477}" type="slidenum">
              <a:rPr lang="en-US" smtClean="0"/>
              <a:t>4</a:t>
            </a:fld>
            <a:endParaRPr lang="en-US"/>
          </a:p>
        </p:txBody>
      </p:sp>
    </p:spTree>
    <p:extLst>
      <p:ext uri="{BB962C8B-B14F-4D97-AF65-F5344CB8AC3E}">
        <p14:creationId xmlns:p14="http://schemas.microsoft.com/office/powerpoint/2010/main" val="97658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Softmax</a:t>
            </a:r>
            <a:r>
              <a:rPr lang="en-US" dirty="0"/>
              <a:t>! This is a 3-class classification problem. </a:t>
            </a:r>
          </a:p>
        </p:txBody>
      </p:sp>
      <p:sp>
        <p:nvSpPr>
          <p:cNvPr id="4" name="Slide Number Placeholder 3"/>
          <p:cNvSpPr>
            <a:spLocks noGrp="1"/>
          </p:cNvSpPr>
          <p:nvPr>
            <p:ph type="sldNum" sz="quarter" idx="5"/>
          </p:nvPr>
        </p:nvSpPr>
        <p:spPr/>
        <p:txBody>
          <a:bodyPr/>
          <a:lstStyle/>
          <a:p>
            <a:fld id="{E707AF2C-A832-324A-A13C-3791A9476477}" type="slidenum">
              <a:rPr lang="en-US" smtClean="0"/>
              <a:t>13</a:t>
            </a:fld>
            <a:endParaRPr lang="en-US"/>
          </a:p>
        </p:txBody>
      </p:sp>
    </p:spTree>
    <p:extLst>
      <p:ext uri="{BB962C8B-B14F-4D97-AF65-F5344CB8AC3E}">
        <p14:creationId xmlns:p14="http://schemas.microsoft.com/office/powerpoint/2010/main" val="1924231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14</a:t>
            </a:fld>
            <a:endParaRPr lang="en-US"/>
          </a:p>
        </p:txBody>
      </p:sp>
    </p:spTree>
    <p:extLst>
      <p:ext uri="{BB962C8B-B14F-4D97-AF65-F5344CB8AC3E}">
        <p14:creationId xmlns:p14="http://schemas.microsoft.com/office/powerpoint/2010/main" val="2627480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15</a:t>
            </a:fld>
            <a:endParaRPr lang="en-US"/>
          </a:p>
        </p:txBody>
      </p:sp>
    </p:spTree>
    <p:extLst>
      <p:ext uri="{BB962C8B-B14F-4D97-AF65-F5344CB8AC3E}">
        <p14:creationId xmlns:p14="http://schemas.microsoft.com/office/powerpoint/2010/main" val="3381796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skipgram on the right. One word to surrounding context words (we map input word to </a:t>
            </a:r>
            <a:endParaRPr/>
          </a:p>
        </p:txBody>
      </p:sp>
      <p:sp>
        <p:nvSpPr>
          <p:cNvPr id="200" name="Google Shape;20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18</a:t>
            </a:fld>
            <a:endParaRPr lang="en-US"/>
          </a:p>
        </p:txBody>
      </p:sp>
    </p:spTree>
    <p:extLst>
      <p:ext uri="{BB962C8B-B14F-4D97-AF65-F5344CB8AC3E}">
        <p14:creationId xmlns:p14="http://schemas.microsoft.com/office/powerpoint/2010/main" val="4031236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16712-7BFC-1AA6-4EDB-4F153A072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67F1E-CF0D-98AB-E990-C2C5284DD7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DBF2B-67DF-E942-7646-1AC5317CE52B}"/>
              </a:ext>
            </a:extLst>
          </p:cNvPr>
          <p:cNvSpPr>
            <a:spLocks noGrp="1"/>
          </p:cNvSpPr>
          <p:nvPr>
            <p:ph type="body" idx="1"/>
          </p:nvPr>
        </p:nvSpPr>
        <p:spPr/>
        <p:txBody>
          <a:bodyPr/>
          <a:lstStyle/>
          <a:p>
            <a:r>
              <a:rPr lang="en-US" dirty="0"/>
              <a:t>The book makes the point that these fuzzy abstractions are exactly how we process images mentally too… </a:t>
            </a:r>
          </a:p>
        </p:txBody>
      </p:sp>
      <p:sp>
        <p:nvSpPr>
          <p:cNvPr id="4" name="Slide Number Placeholder 3">
            <a:extLst>
              <a:ext uri="{FF2B5EF4-FFF2-40B4-BE49-F238E27FC236}">
                <a16:creationId xmlns:a16="http://schemas.microsoft.com/office/drawing/2014/main" id="{077F7420-049D-3663-E99A-DD18746498DE}"/>
              </a:ext>
            </a:extLst>
          </p:cNvPr>
          <p:cNvSpPr>
            <a:spLocks noGrp="1"/>
          </p:cNvSpPr>
          <p:nvPr>
            <p:ph type="sldNum" sz="quarter" idx="5"/>
          </p:nvPr>
        </p:nvSpPr>
        <p:spPr/>
        <p:txBody>
          <a:bodyPr/>
          <a:lstStyle/>
          <a:p>
            <a:fld id="{E707AF2C-A832-324A-A13C-3791A9476477}" type="slidenum">
              <a:rPr lang="en-US" smtClean="0"/>
              <a:t>19</a:t>
            </a:fld>
            <a:endParaRPr lang="en-US"/>
          </a:p>
        </p:txBody>
      </p:sp>
    </p:spTree>
    <p:extLst>
      <p:ext uri="{BB962C8B-B14F-4D97-AF65-F5344CB8AC3E}">
        <p14:creationId xmlns:p14="http://schemas.microsoft.com/office/powerpoint/2010/main" val="1622640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20</a:t>
            </a:fld>
            <a:endParaRPr lang="en-US"/>
          </a:p>
        </p:txBody>
      </p:sp>
    </p:spTree>
    <p:extLst>
      <p:ext uri="{BB962C8B-B14F-4D97-AF65-F5344CB8AC3E}">
        <p14:creationId xmlns:p14="http://schemas.microsoft.com/office/powerpoint/2010/main" val="270973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42C1E-084E-A149-B0B9-B54A18F9FB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667F18-5BB1-D8D7-5F6E-3538DDD09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B103D-952E-E9ED-78A5-71FF7FF7B503}"/>
              </a:ext>
            </a:extLst>
          </p:cNvPr>
          <p:cNvSpPr>
            <a:spLocks noGrp="1"/>
          </p:cNvSpPr>
          <p:nvPr>
            <p:ph type="body" idx="1"/>
          </p:nvPr>
        </p:nvSpPr>
        <p:spPr/>
        <p:txBody>
          <a:bodyPr/>
          <a:lstStyle/>
          <a:p>
            <a:r>
              <a:rPr lang="en-US" dirty="0"/>
              <a:t>Note, we will do a simple variant of this later with LIME. SHAP tries to get at something similar as well.</a:t>
            </a:r>
          </a:p>
        </p:txBody>
      </p:sp>
      <p:sp>
        <p:nvSpPr>
          <p:cNvPr id="4" name="Slide Number Placeholder 3">
            <a:extLst>
              <a:ext uri="{FF2B5EF4-FFF2-40B4-BE49-F238E27FC236}">
                <a16:creationId xmlns:a16="http://schemas.microsoft.com/office/drawing/2014/main" id="{29AF95DC-D1B5-2727-D453-BF1CB1FEE146}"/>
              </a:ext>
            </a:extLst>
          </p:cNvPr>
          <p:cNvSpPr>
            <a:spLocks noGrp="1"/>
          </p:cNvSpPr>
          <p:nvPr>
            <p:ph type="sldNum" sz="quarter" idx="5"/>
          </p:nvPr>
        </p:nvSpPr>
        <p:spPr/>
        <p:txBody>
          <a:bodyPr/>
          <a:lstStyle/>
          <a:p>
            <a:fld id="{E707AF2C-A832-324A-A13C-3791A9476477}" type="slidenum">
              <a:rPr lang="en-US" smtClean="0"/>
              <a:t>21</a:t>
            </a:fld>
            <a:endParaRPr lang="en-US"/>
          </a:p>
        </p:txBody>
      </p:sp>
    </p:spTree>
    <p:extLst>
      <p:ext uri="{BB962C8B-B14F-4D97-AF65-F5344CB8AC3E}">
        <p14:creationId xmlns:p14="http://schemas.microsoft.com/office/powerpoint/2010/main" val="195960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Weights are not initialized until you “build” the model (or compile it, which will </a:t>
            </a:r>
            <a:r>
              <a:rPr lang="en-US"/>
              <a:t>first build). </a:t>
            </a:r>
          </a:p>
        </p:txBody>
      </p:sp>
      <p:sp>
        <p:nvSpPr>
          <p:cNvPr id="4" name="Slide Number Placeholder 3"/>
          <p:cNvSpPr>
            <a:spLocks noGrp="1"/>
          </p:cNvSpPr>
          <p:nvPr>
            <p:ph type="sldNum" sz="quarter" idx="5"/>
          </p:nvPr>
        </p:nvSpPr>
        <p:spPr/>
        <p:txBody>
          <a:bodyPr/>
          <a:lstStyle/>
          <a:p>
            <a:fld id="{E707AF2C-A832-324A-A13C-3791A9476477}" type="slidenum">
              <a:rPr lang="en-US" smtClean="0"/>
              <a:t>22</a:t>
            </a:fld>
            <a:endParaRPr lang="en-US"/>
          </a:p>
        </p:txBody>
      </p:sp>
    </p:spTree>
    <p:extLst>
      <p:ext uri="{BB962C8B-B14F-4D97-AF65-F5344CB8AC3E}">
        <p14:creationId xmlns:p14="http://schemas.microsoft.com/office/powerpoint/2010/main" val="169600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ED6FF-4940-CC79-569A-74D67CDA59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9F057-3734-8A56-2231-ABF2D116E7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F93EB5-250D-7C9B-3059-95A42F2FBEFD}"/>
              </a:ext>
            </a:extLst>
          </p:cNvPr>
          <p:cNvSpPr>
            <a:spLocks noGrp="1"/>
          </p:cNvSpPr>
          <p:nvPr>
            <p:ph type="body" idx="1"/>
          </p:nvPr>
        </p:nvSpPr>
        <p:spPr/>
        <p:txBody>
          <a:bodyPr/>
          <a:lstStyle/>
          <a:p>
            <a:r>
              <a:rPr lang="en-US" dirty="0"/>
              <a:t>Unlike numeric prediction tasks, where you may find shallow networks perform well (because abstraction is difficult with relatively few features), with unstructured data, deeper networks tend to perform best (recall that these applications are where DL really began to shine in recent decades). </a:t>
            </a:r>
          </a:p>
        </p:txBody>
      </p:sp>
      <p:sp>
        <p:nvSpPr>
          <p:cNvPr id="4" name="Slide Number Placeholder 3">
            <a:extLst>
              <a:ext uri="{FF2B5EF4-FFF2-40B4-BE49-F238E27FC236}">
                <a16:creationId xmlns:a16="http://schemas.microsoft.com/office/drawing/2014/main" id="{92D6687B-71AC-3E01-822F-538087F41783}"/>
              </a:ext>
            </a:extLst>
          </p:cNvPr>
          <p:cNvSpPr>
            <a:spLocks noGrp="1"/>
          </p:cNvSpPr>
          <p:nvPr>
            <p:ph type="sldNum" sz="quarter" idx="5"/>
          </p:nvPr>
        </p:nvSpPr>
        <p:spPr/>
        <p:txBody>
          <a:bodyPr/>
          <a:lstStyle/>
          <a:p>
            <a:fld id="{E707AF2C-A832-324A-A13C-3791A9476477}" type="slidenum">
              <a:rPr lang="en-US" smtClean="0"/>
              <a:t>5</a:t>
            </a:fld>
            <a:endParaRPr lang="en-US"/>
          </a:p>
        </p:txBody>
      </p:sp>
    </p:spTree>
    <p:extLst>
      <p:ext uri="{BB962C8B-B14F-4D97-AF65-F5344CB8AC3E}">
        <p14:creationId xmlns:p14="http://schemas.microsoft.com/office/powerpoint/2010/main" val="1293788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6</a:t>
            </a:fld>
            <a:endParaRPr lang="en-US"/>
          </a:p>
        </p:txBody>
      </p:sp>
    </p:spTree>
    <p:extLst>
      <p:ext uri="{BB962C8B-B14F-4D97-AF65-F5344CB8AC3E}">
        <p14:creationId xmlns:p14="http://schemas.microsoft.com/office/powerpoint/2010/main" val="103292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7AF2C-A832-324A-A13C-3791A9476477}" type="slidenum">
              <a:rPr lang="en-US" smtClean="0"/>
              <a:t>7</a:t>
            </a:fld>
            <a:endParaRPr lang="en-US"/>
          </a:p>
        </p:txBody>
      </p:sp>
    </p:spTree>
    <p:extLst>
      <p:ext uri="{BB962C8B-B14F-4D97-AF65-F5344CB8AC3E}">
        <p14:creationId xmlns:p14="http://schemas.microsoft.com/office/powerpoint/2010/main" val="421868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61D60-3313-FA71-33BA-ABD9C2F98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1B7B1-EFE7-1D95-B62E-51144443D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89443-6F7B-7102-65C1-CEAF835FB0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2CB22E-27E3-7202-06B9-A9039B778A13}"/>
              </a:ext>
            </a:extLst>
          </p:cNvPr>
          <p:cNvSpPr>
            <a:spLocks noGrp="1"/>
          </p:cNvSpPr>
          <p:nvPr>
            <p:ph type="sldNum" sz="quarter" idx="5"/>
          </p:nvPr>
        </p:nvSpPr>
        <p:spPr/>
        <p:txBody>
          <a:bodyPr/>
          <a:lstStyle/>
          <a:p>
            <a:fld id="{E707AF2C-A832-324A-A13C-3791A9476477}" type="slidenum">
              <a:rPr lang="en-US" smtClean="0"/>
              <a:t>8</a:t>
            </a:fld>
            <a:endParaRPr lang="en-US"/>
          </a:p>
        </p:txBody>
      </p:sp>
    </p:spTree>
    <p:extLst>
      <p:ext uri="{BB962C8B-B14F-4D97-AF65-F5344CB8AC3E}">
        <p14:creationId xmlns:p14="http://schemas.microsoft.com/office/powerpoint/2010/main" val="1808278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4D1CC-AF31-C525-79D5-D6C18B927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D8680-A8BD-AB5C-6B6E-D142F3CB5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9E3BA7-DE72-D4B7-1036-5A1A3EF5E4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16C608-E93C-F405-4747-8515D3902AAC}"/>
              </a:ext>
            </a:extLst>
          </p:cNvPr>
          <p:cNvSpPr>
            <a:spLocks noGrp="1"/>
          </p:cNvSpPr>
          <p:nvPr>
            <p:ph type="sldNum" sz="quarter" idx="5"/>
          </p:nvPr>
        </p:nvSpPr>
        <p:spPr/>
        <p:txBody>
          <a:bodyPr/>
          <a:lstStyle/>
          <a:p>
            <a:fld id="{E707AF2C-A832-324A-A13C-3791A9476477}" type="slidenum">
              <a:rPr lang="en-US" smtClean="0"/>
              <a:t>9</a:t>
            </a:fld>
            <a:endParaRPr lang="en-US"/>
          </a:p>
        </p:txBody>
      </p:sp>
    </p:spTree>
    <p:extLst>
      <p:ext uri="{BB962C8B-B14F-4D97-AF65-F5344CB8AC3E}">
        <p14:creationId xmlns:p14="http://schemas.microsoft.com/office/powerpoint/2010/main" val="215672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could be linear, with MSE / MAE loss, or it could be a sigmoid, in which case the loss function could be binary cross-entropy.</a:t>
            </a:r>
          </a:p>
        </p:txBody>
      </p:sp>
      <p:sp>
        <p:nvSpPr>
          <p:cNvPr id="4" name="Slide Number Placeholder 3"/>
          <p:cNvSpPr>
            <a:spLocks noGrp="1"/>
          </p:cNvSpPr>
          <p:nvPr>
            <p:ph type="sldNum" sz="quarter" idx="5"/>
          </p:nvPr>
        </p:nvSpPr>
        <p:spPr/>
        <p:txBody>
          <a:bodyPr/>
          <a:lstStyle/>
          <a:p>
            <a:fld id="{E707AF2C-A832-324A-A13C-3791A9476477}" type="slidenum">
              <a:rPr lang="en-US" smtClean="0"/>
              <a:t>10</a:t>
            </a:fld>
            <a:endParaRPr lang="en-US"/>
          </a:p>
        </p:txBody>
      </p:sp>
    </p:spTree>
    <p:extLst>
      <p:ext uri="{BB962C8B-B14F-4D97-AF65-F5344CB8AC3E}">
        <p14:creationId xmlns:p14="http://schemas.microsoft.com/office/powerpoint/2010/main" val="3523575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A67DB-7A56-58F7-043B-375E6E84E7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A750A-D6F1-FDCD-693F-2C6320ADD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6A2147-C220-C424-2A90-ACF3099618FC}"/>
              </a:ext>
            </a:extLst>
          </p:cNvPr>
          <p:cNvSpPr>
            <a:spLocks noGrp="1"/>
          </p:cNvSpPr>
          <p:nvPr>
            <p:ph type="body" idx="1"/>
          </p:nvPr>
        </p:nvSpPr>
        <p:spPr/>
        <p:txBody>
          <a:bodyPr/>
          <a:lstStyle/>
          <a:p>
            <a:r>
              <a:rPr lang="en-US" dirty="0"/>
              <a:t>It could be linear, with MSE / MAE loss, or it could be a sigmoid, in which case the loss function could be binary cross-entropy.</a:t>
            </a:r>
          </a:p>
        </p:txBody>
      </p:sp>
      <p:sp>
        <p:nvSpPr>
          <p:cNvPr id="4" name="Slide Number Placeholder 3">
            <a:extLst>
              <a:ext uri="{FF2B5EF4-FFF2-40B4-BE49-F238E27FC236}">
                <a16:creationId xmlns:a16="http://schemas.microsoft.com/office/drawing/2014/main" id="{7437E0B3-50D4-86F3-1CA4-38790D293B11}"/>
              </a:ext>
            </a:extLst>
          </p:cNvPr>
          <p:cNvSpPr>
            <a:spLocks noGrp="1"/>
          </p:cNvSpPr>
          <p:nvPr>
            <p:ph type="sldNum" sz="quarter" idx="5"/>
          </p:nvPr>
        </p:nvSpPr>
        <p:spPr/>
        <p:txBody>
          <a:bodyPr/>
          <a:lstStyle/>
          <a:p>
            <a:fld id="{E707AF2C-A832-324A-A13C-3791A9476477}" type="slidenum">
              <a:rPr lang="en-US" smtClean="0"/>
              <a:t>11</a:t>
            </a:fld>
            <a:endParaRPr lang="en-US"/>
          </a:p>
        </p:txBody>
      </p:sp>
    </p:spTree>
    <p:extLst>
      <p:ext uri="{BB962C8B-B14F-4D97-AF65-F5344CB8AC3E}">
        <p14:creationId xmlns:p14="http://schemas.microsoft.com/office/powerpoint/2010/main" val="1504509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Softmax</a:t>
            </a:r>
            <a:r>
              <a:rPr lang="en-US" dirty="0"/>
              <a:t>! This is a 3-class classification problem. </a:t>
            </a:r>
          </a:p>
        </p:txBody>
      </p:sp>
      <p:sp>
        <p:nvSpPr>
          <p:cNvPr id="4" name="Slide Number Placeholder 3"/>
          <p:cNvSpPr>
            <a:spLocks noGrp="1"/>
          </p:cNvSpPr>
          <p:nvPr>
            <p:ph type="sldNum" sz="quarter" idx="5"/>
          </p:nvPr>
        </p:nvSpPr>
        <p:spPr/>
        <p:txBody>
          <a:bodyPr/>
          <a:lstStyle/>
          <a:p>
            <a:fld id="{E707AF2C-A832-324A-A13C-3791A9476477}" type="slidenum">
              <a:rPr lang="en-US" smtClean="0"/>
              <a:t>12</a:t>
            </a:fld>
            <a:endParaRPr lang="en-US"/>
          </a:p>
        </p:txBody>
      </p:sp>
    </p:spTree>
    <p:extLst>
      <p:ext uri="{BB962C8B-B14F-4D97-AF65-F5344CB8AC3E}">
        <p14:creationId xmlns:p14="http://schemas.microsoft.com/office/powerpoint/2010/main" val="1968541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8EB1-4315-0B45-BC48-6834F7A498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293AC9-FE44-6D4E-9E9B-DFF2BAE100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526815C1-30B0-FC43-A054-A32361208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92BD1-5BF6-D549-B796-A6913C4E0FE0}"/>
              </a:ext>
            </a:extLst>
          </p:cNvPr>
          <p:cNvSpPr>
            <a:spLocks noGrp="1"/>
          </p:cNvSpPr>
          <p:nvPr>
            <p:ph type="sldNum" sz="quarter" idx="12"/>
          </p:nvPr>
        </p:nvSpPr>
        <p:spPr/>
        <p:txBody>
          <a:bodyPr/>
          <a:lstStyle/>
          <a:p>
            <a:fld id="{5F85BDAF-76E7-5E4A-80A9-F732B06DC713}" type="slidenum">
              <a:rPr lang="en-US" smtClean="0"/>
              <a:t>‹#›</a:t>
            </a:fld>
            <a:endParaRPr lang="en-US"/>
          </a:p>
        </p:txBody>
      </p:sp>
      <p:sp>
        <p:nvSpPr>
          <p:cNvPr id="7" name="TextBox 6">
            <a:extLst>
              <a:ext uri="{FF2B5EF4-FFF2-40B4-BE49-F238E27FC236}">
                <a16:creationId xmlns:a16="http://schemas.microsoft.com/office/drawing/2014/main" id="{8B916AB2-FE7E-054B-A1E4-563D250382B5}"/>
              </a:ext>
            </a:extLst>
          </p:cNvPr>
          <p:cNvSpPr txBox="1"/>
          <p:nvPr userDrawn="1"/>
        </p:nvSpPr>
        <p:spPr>
          <a:xfrm>
            <a:off x="168440" y="6349018"/>
            <a:ext cx="1695083" cy="338554"/>
          </a:xfrm>
          <a:prstGeom prst="rect">
            <a:avLst/>
          </a:prstGeom>
          <a:noFill/>
        </p:spPr>
        <p:txBody>
          <a:bodyPr wrap="square" rtlCol="0">
            <a:spAutoFit/>
          </a:bodyPr>
          <a:lstStyle/>
          <a:p>
            <a:pPr algn="ctr"/>
            <a:r>
              <a:rPr lang="en-US" sz="1600" dirty="0">
                <a:latin typeface="Economica" panose="02000506040000020004" pitchFamily="2" charset="77"/>
              </a:rPr>
              <a:t>© Gordon Burtch, 2026</a:t>
            </a:r>
          </a:p>
        </p:txBody>
      </p:sp>
    </p:spTree>
    <p:extLst>
      <p:ext uri="{BB962C8B-B14F-4D97-AF65-F5344CB8AC3E}">
        <p14:creationId xmlns:p14="http://schemas.microsoft.com/office/powerpoint/2010/main" val="177999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7417-9B7B-844A-B49C-CAAA2D59A1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D692F6-A4DE-C74C-8AE6-7C38A4A471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ACD1C-1D19-5349-999A-B14395D03AF4}"/>
              </a:ext>
            </a:extLst>
          </p:cNvPr>
          <p:cNvSpPr>
            <a:spLocks noGrp="1"/>
          </p:cNvSpPr>
          <p:nvPr>
            <p:ph type="dt" sz="half" idx="10"/>
          </p:nvPr>
        </p:nvSpPr>
        <p:spPr/>
        <p:txBody>
          <a:bodyPr/>
          <a:lstStyle/>
          <a:p>
            <a:fld id="{87C2F797-6DFD-C74C-BA29-8B3CE1E6C725}" type="datetime1">
              <a:rPr lang="en-US" smtClean="0"/>
              <a:t>2/18/26</a:t>
            </a:fld>
            <a:endParaRPr lang="en-US"/>
          </a:p>
        </p:txBody>
      </p:sp>
      <p:sp>
        <p:nvSpPr>
          <p:cNvPr id="5" name="Footer Placeholder 4">
            <a:extLst>
              <a:ext uri="{FF2B5EF4-FFF2-40B4-BE49-F238E27FC236}">
                <a16:creationId xmlns:a16="http://schemas.microsoft.com/office/drawing/2014/main" id="{32BBBDE9-A684-5A47-B60C-F69910631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FE0AE-B20F-8B41-96B0-E5CBBC790ABC}"/>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3691049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A52D7A-39F3-0646-84E5-8D5969D778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ED3037-E8B5-F145-8A69-D2D1C03A01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82DFD-5D33-5144-BAFE-C0E9C2671842}"/>
              </a:ext>
            </a:extLst>
          </p:cNvPr>
          <p:cNvSpPr>
            <a:spLocks noGrp="1"/>
          </p:cNvSpPr>
          <p:nvPr>
            <p:ph type="dt" sz="half" idx="10"/>
          </p:nvPr>
        </p:nvSpPr>
        <p:spPr/>
        <p:txBody>
          <a:bodyPr/>
          <a:lstStyle/>
          <a:p>
            <a:fld id="{64FE1960-B74B-0949-9DEF-CBE661CB7825}" type="datetime1">
              <a:rPr lang="en-US" smtClean="0"/>
              <a:t>2/18/26</a:t>
            </a:fld>
            <a:endParaRPr lang="en-US"/>
          </a:p>
        </p:txBody>
      </p:sp>
      <p:sp>
        <p:nvSpPr>
          <p:cNvPr id="5" name="Footer Placeholder 4">
            <a:extLst>
              <a:ext uri="{FF2B5EF4-FFF2-40B4-BE49-F238E27FC236}">
                <a16:creationId xmlns:a16="http://schemas.microsoft.com/office/drawing/2014/main" id="{7C6AE351-4EF4-7F46-A9EB-2ED377652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4C3F3-83CA-0A4C-9768-CBD10E30D3C7}"/>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567448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3E46-908A-C04D-9981-8A3084417B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6089C4-435B-C74A-A233-FC3069A07627}"/>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A64D541-FAFD-8942-86AB-278DC2D9A8D5}"/>
              </a:ext>
            </a:extLst>
          </p:cNvPr>
          <p:cNvSpPr>
            <a:spLocks noGrp="1"/>
          </p:cNvSpPr>
          <p:nvPr>
            <p:ph type="dt" sz="half" idx="10"/>
          </p:nvPr>
        </p:nvSpPr>
        <p:spPr/>
        <p:txBody>
          <a:bodyPr/>
          <a:lstStyle/>
          <a:p>
            <a:fld id="{91871F70-41C7-F44D-9284-EB301E270CC7}" type="datetime1">
              <a:rPr lang="en-US" smtClean="0"/>
              <a:t>2/18/26</a:t>
            </a:fld>
            <a:endParaRPr lang="en-US"/>
          </a:p>
        </p:txBody>
      </p:sp>
      <p:sp>
        <p:nvSpPr>
          <p:cNvPr id="5" name="Footer Placeholder 4">
            <a:extLst>
              <a:ext uri="{FF2B5EF4-FFF2-40B4-BE49-F238E27FC236}">
                <a16:creationId xmlns:a16="http://schemas.microsoft.com/office/drawing/2014/main" id="{6F6AA10F-22F0-3349-A613-9AAA7D618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9A220-6975-B245-BB1A-A220197A105B}"/>
              </a:ext>
            </a:extLst>
          </p:cNvPr>
          <p:cNvSpPr>
            <a:spLocks noGrp="1"/>
          </p:cNvSpPr>
          <p:nvPr>
            <p:ph type="sldNum" sz="quarter" idx="12"/>
          </p:nvPr>
        </p:nvSpPr>
        <p:spPr/>
        <p:txBody>
          <a:bodyPr/>
          <a:lstStyle/>
          <a:p>
            <a:fld id="{5F85BDAF-76E7-5E4A-80A9-F732B06DC713}" type="slidenum">
              <a:rPr lang="en-US" smtClean="0"/>
              <a:t>‹#›</a:t>
            </a:fld>
            <a:endParaRPr lang="en-US"/>
          </a:p>
        </p:txBody>
      </p:sp>
      <p:sp>
        <p:nvSpPr>
          <p:cNvPr id="7" name="TextBox 6">
            <a:extLst>
              <a:ext uri="{FF2B5EF4-FFF2-40B4-BE49-F238E27FC236}">
                <a16:creationId xmlns:a16="http://schemas.microsoft.com/office/drawing/2014/main" id="{7D6162B0-E279-9541-8146-AD5BCEB90953}"/>
              </a:ext>
            </a:extLst>
          </p:cNvPr>
          <p:cNvSpPr txBox="1"/>
          <p:nvPr userDrawn="1"/>
        </p:nvSpPr>
        <p:spPr>
          <a:xfrm>
            <a:off x="168440" y="6349018"/>
            <a:ext cx="1695083" cy="338554"/>
          </a:xfrm>
          <a:prstGeom prst="rect">
            <a:avLst/>
          </a:prstGeom>
          <a:noFill/>
        </p:spPr>
        <p:txBody>
          <a:bodyPr wrap="square" rtlCol="0">
            <a:spAutoFit/>
          </a:bodyPr>
          <a:lstStyle/>
          <a:p>
            <a:pPr algn="ctr"/>
            <a:r>
              <a:rPr lang="en-US" sz="1600" dirty="0">
                <a:latin typeface="Economica" panose="02000506040000020004" pitchFamily="2" charset="77"/>
              </a:rPr>
              <a:t>© Gordon Burtch, 2026</a:t>
            </a:r>
          </a:p>
        </p:txBody>
      </p:sp>
    </p:spTree>
    <p:extLst>
      <p:ext uri="{BB962C8B-B14F-4D97-AF65-F5344CB8AC3E}">
        <p14:creationId xmlns:p14="http://schemas.microsoft.com/office/powerpoint/2010/main" val="214245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2A2A-922B-0346-B7EA-75D7B10DCF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95D8E8-28AA-D948-A636-339D3F2A0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A2ABFB-F394-B943-9456-37EA53A894EB}"/>
              </a:ext>
            </a:extLst>
          </p:cNvPr>
          <p:cNvSpPr>
            <a:spLocks noGrp="1"/>
          </p:cNvSpPr>
          <p:nvPr>
            <p:ph type="dt" sz="half" idx="10"/>
          </p:nvPr>
        </p:nvSpPr>
        <p:spPr/>
        <p:txBody>
          <a:bodyPr/>
          <a:lstStyle/>
          <a:p>
            <a:fld id="{E33F645A-02C2-AF41-9FDB-389E34E8B990}" type="datetime1">
              <a:rPr lang="en-US" smtClean="0"/>
              <a:t>2/18/26</a:t>
            </a:fld>
            <a:endParaRPr lang="en-US"/>
          </a:p>
        </p:txBody>
      </p:sp>
      <p:sp>
        <p:nvSpPr>
          <p:cNvPr id="5" name="Footer Placeholder 4">
            <a:extLst>
              <a:ext uri="{FF2B5EF4-FFF2-40B4-BE49-F238E27FC236}">
                <a16:creationId xmlns:a16="http://schemas.microsoft.com/office/drawing/2014/main" id="{C02C9EEB-C178-3D4E-B208-AD5046C8D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21868-B995-9742-85D5-45B98C9EC85A}"/>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44817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34BF-EFF7-0C4A-ACC3-61E8A7BF3E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E8BC29-A056-D841-BF2D-AB3FD80A8A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E858A7-1C7A-AA45-BB8D-392648E63B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9F041C-0C80-0748-B32E-22CF1B3DBA36}"/>
              </a:ext>
            </a:extLst>
          </p:cNvPr>
          <p:cNvSpPr>
            <a:spLocks noGrp="1"/>
          </p:cNvSpPr>
          <p:nvPr>
            <p:ph type="dt" sz="half" idx="10"/>
          </p:nvPr>
        </p:nvSpPr>
        <p:spPr/>
        <p:txBody>
          <a:bodyPr/>
          <a:lstStyle/>
          <a:p>
            <a:fld id="{AB873A4C-DE8A-2F49-8ABE-1735EE515528}" type="datetime1">
              <a:rPr lang="en-US" smtClean="0"/>
              <a:t>2/18/26</a:t>
            </a:fld>
            <a:endParaRPr lang="en-US"/>
          </a:p>
        </p:txBody>
      </p:sp>
      <p:sp>
        <p:nvSpPr>
          <p:cNvPr id="6" name="Footer Placeholder 5">
            <a:extLst>
              <a:ext uri="{FF2B5EF4-FFF2-40B4-BE49-F238E27FC236}">
                <a16:creationId xmlns:a16="http://schemas.microsoft.com/office/drawing/2014/main" id="{92322579-B479-A844-9E52-D5FD9A1E4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C21B5-4359-4543-8FF3-3066A40C341E}"/>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43091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9874-FD7D-2A4D-AEBD-677AE09D74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21CEBE-0E6C-7047-9C5C-4AA0A105DC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5909BD-DF02-CD4C-90A2-920DE5C2A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726810-D033-9F43-B547-D777D2908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C29DDC-1456-3643-A06F-B75412DAAE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18370D-F984-7247-A9DD-3EA91612DDEF}"/>
              </a:ext>
            </a:extLst>
          </p:cNvPr>
          <p:cNvSpPr>
            <a:spLocks noGrp="1"/>
          </p:cNvSpPr>
          <p:nvPr>
            <p:ph type="dt" sz="half" idx="10"/>
          </p:nvPr>
        </p:nvSpPr>
        <p:spPr/>
        <p:txBody>
          <a:bodyPr/>
          <a:lstStyle/>
          <a:p>
            <a:fld id="{7DA13BA6-E929-9643-AF0C-C0B90BC6EAC0}" type="datetime1">
              <a:rPr lang="en-US" smtClean="0"/>
              <a:t>2/18/26</a:t>
            </a:fld>
            <a:endParaRPr lang="en-US"/>
          </a:p>
        </p:txBody>
      </p:sp>
      <p:sp>
        <p:nvSpPr>
          <p:cNvPr id="8" name="Footer Placeholder 7">
            <a:extLst>
              <a:ext uri="{FF2B5EF4-FFF2-40B4-BE49-F238E27FC236}">
                <a16:creationId xmlns:a16="http://schemas.microsoft.com/office/drawing/2014/main" id="{2DDE8A36-46FF-5F4B-BFC9-260F45EE21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285DF5-2269-4B42-8F8D-D3D350784389}"/>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75163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7EAE-0662-C14D-8647-164620F738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31AD01-E0D8-DA48-8558-4DB1DF379804}"/>
              </a:ext>
            </a:extLst>
          </p:cNvPr>
          <p:cNvSpPr>
            <a:spLocks noGrp="1"/>
          </p:cNvSpPr>
          <p:nvPr>
            <p:ph type="dt" sz="half" idx="10"/>
          </p:nvPr>
        </p:nvSpPr>
        <p:spPr/>
        <p:txBody>
          <a:bodyPr/>
          <a:lstStyle/>
          <a:p>
            <a:fld id="{1062371E-C5A0-7448-8CF8-A797D242C61D}" type="datetime1">
              <a:rPr lang="en-US" smtClean="0"/>
              <a:t>2/18/26</a:t>
            </a:fld>
            <a:endParaRPr lang="en-US"/>
          </a:p>
        </p:txBody>
      </p:sp>
      <p:sp>
        <p:nvSpPr>
          <p:cNvPr id="4" name="Footer Placeholder 3">
            <a:extLst>
              <a:ext uri="{FF2B5EF4-FFF2-40B4-BE49-F238E27FC236}">
                <a16:creationId xmlns:a16="http://schemas.microsoft.com/office/drawing/2014/main" id="{E3B3CB74-66EB-2E41-B429-DD059CC534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22CEDC-6830-A146-947E-074B58A7025B}"/>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17521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33039-B3F1-E74E-A3E9-B768C3091465}"/>
              </a:ext>
            </a:extLst>
          </p:cNvPr>
          <p:cNvSpPr>
            <a:spLocks noGrp="1"/>
          </p:cNvSpPr>
          <p:nvPr>
            <p:ph type="dt" sz="half" idx="10"/>
          </p:nvPr>
        </p:nvSpPr>
        <p:spPr/>
        <p:txBody>
          <a:bodyPr/>
          <a:lstStyle/>
          <a:p>
            <a:fld id="{33C9D714-59A4-C649-915B-E960BF4AC878}" type="datetime1">
              <a:rPr lang="en-US" smtClean="0"/>
              <a:t>2/18/26</a:t>
            </a:fld>
            <a:endParaRPr lang="en-US"/>
          </a:p>
        </p:txBody>
      </p:sp>
      <p:sp>
        <p:nvSpPr>
          <p:cNvPr id="3" name="Footer Placeholder 2">
            <a:extLst>
              <a:ext uri="{FF2B5EF4-FFF2-40B4-BE49-F238E27FC236}">
                <a16:creationId xmlns:a16="http://schemas.microsoft.com/office/drawing/2014/main" id="{3F780AF2-CA80-244F-BE35-6B5FF47AE3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9DB4EA-64DE-0D4F-BE60-622C9072E8CD}"/>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95331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010-AEC3-5D4B-8BA4-6DB5AA5C0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650F6E-166D-394A-A4DF-0BF69EE7C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0294C6-7668-514F-9ADF-59DD93528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F1B62-A79B-4F4F-9C11-251DDA4B15DF}"/>
              </a:ext>
            </a:extLst>
          </p:cNvPr>
          <p:cNvSpPr>
            <a:spLocks noGrp="1"/>
          </p:cNvSpPr>
          <p:nvPr>
            <p:ph type="dt" sz="half" idx="10"/>
          </p:nvPr>
        </p:nvSpPr>
        <p:spPr/>
        <p:txBody>
          <a:bodyPr/>
          <a:lstStyle/>
          <a:p>
            <a:fld id="{3951679C-160D-1F41-A3C3-54837256FB50}" type="datetime1">
              <a:rPr lang="en-US" smtClean="0"/>
              <a:t>2/18/26</a:t>
            </a:fld>
            <a:endParaRPr lang="en-US"/>
          </a:p>
        </p:txBody>
      </p:sp>
      <p:sp>
        <p:nvSpPr>
          <p:cNvPr id="6" name="Footer Placeholder 5">
            <a:extLst>
              <a:ext uri="{FF2B5EF4-FFF2-40B4-BE49-F238E27FC236}">
                <a16:creationId xmlns:a16="http://schemas.microsoft.com/office/drawing/2014/main" id="{D59C6139-119E-1243-8678-0D6DECFEE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D2BB8-C6D1-F34F-9734-96F70F3DB939}"/>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167893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4A61-1A2E-434A-9278-ACDA96E69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67D8D5-8B98-684D-9163-2D5DEB3D11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EBCCB4-2032-5B45-999F-A76892504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26A2A-6E59-394B-803A-59F399580C66}"/>
              </a:ext>
            </a:extLst>
          </p:cNvPr>
          <p:cNvSpPr>
            <a:spLocks noGrp="1"/>
          </p:cNvSpPr>
          <p:nvPr>
            <p:ph type="dt" sz="half" idx="10"/>
          </p:nvPr>
        </p:nvSpPr>
        <p:spPr/>
        <p:txBody>
          <a:bodyPr/>
          <a:lstStyle/>
          <a:p>
            <a:fld id="{296B5A14-0E14-114B-AA5F-546D4BF7B2DC}" type="datetime1">
              <a:rPr lang="en-US" smtClean="0"/>
              <a:t>2/18/26</a:t>
            </a:fld>
            <a:endParaRPr lang="en-US"/>
          </a:p>
        </p:txBody>
      </p:sp>
      <p:sp>
        <p:nvSpPr>
          <p:cNvPr id="6" name="Footer Placeholder 5">
            <a:extLst>
              <a:ext uri="{FF2B5EF4-FFF2-40B4-BE49-F238E27FC236}">
                <a16:creationId xmlns:a16="http://schemas.microsoft.com/office/drawing/2014/main" id="{39B1C336-1AE0-7045-BDF2-568A43D36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2202E-F342-6842-99C7-956BB873C444}"/>
              </a:ext>
            </a:extLst>
          </p:cNvPr>
          <p:cNvSpPr>
            <a:spLocks noGrp="1"/>
          </p:cNvSpPr>
          <p:nvPr>
            <p:ph type="sldNum" sz="quarter" idx="12"/>
          </p:nvPr>
        </p:nvSpPr>
        <p:spPr/>
        <p:txBody>
          <a:bodyPr/>
          <a:lstStyle/>
          <a:p>
            <a:fld id="{5F85BDAF-76E7-5E4A-80A9-F732B06DC713}" type="slidenum">
              <a:rPr lang="en-US" smtClean="0"/>
              <a:t>‹#›</a:t>
            </a:fld>
            <a:endParaRPr lang="en-US"/>
          </a:p>
        </p:txBody>
      </p:sp>
    </p:spTree>
    <p:extLst>
      <p:ext uri="{BB962C8B-B14F-4D97-AF65-F5344CB8AC3E}">
        <p14:creationId xmlns:p14="http://schemas.microsoft.com/office/powerpoint/2010/main" val="425631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042191-EF6B-3343-99DF-6B82683DE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E3975D-F94C-154E-84C0-8D927243E6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362666-B677-AB4B-8949-CF467A4BA0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5E9CF-B19A-3C42-99C1-DBC4AFBA0816}" type="datetime1">
              <a:rPr lang="en-US" smtClean="0"/>
              <a:t>2/18/26</a:t>
            </a:fld>
            <a:endParaRPr lang="en-US"/>
          </a:p>
        </p:txBody>
      </p:sp>
      <p:sp>
        <p:nvSpPr>
          <p:cNvPr id="5" name="Footer Placeholder 4">
            <a:extLst>
              <a:ext uri="{FF2B5EF4-FFF2-40B4-BE49-F238E27FC236}">
                <a16:creationId xmlns:a16="http://schemas.microsoft.com/office/drawing/2014/main" id="{85221357-DB2A-EA44-A099-F307BF6C72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E3B370-F7FF-B042-B96A-54615DF18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5BDAF-76E7-5E4A-80A9-F732B06DC713}" type="slidenum">
              <a:rPr lang="en-US" smtClean="0"/>
              <a:t>‹#›</a:t>
            </a:fld>
            <a:endParaRPr lang="en-US"/>
          </a:p>
        </p:txBody>
      </p:sp>
    </p:spTree>
    <p:extLst>
      <p:ext uri="{BB962C8B-B14F-4D97-AF65-F5344CB8AC3E}">
        <p14:creationId xmlns:p14="http://schemas.microsoft.com/office/powerpoint/2010/main" val="2754881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3165B02-2A88-DE4B-AC06-284B72A4B57B}"/>
              </a:ext>
            </a:extLst>
          </p:cNvPr>
          <p:cNvGrpSpPr/>
          <p:nvPr/>
        </p:nvGrpSpPr>
        <p:grpSpPr>
          <a:xfrm>
            <a:off x="2865521" y="1385048"/>
            <a:ext cx="6460957" cy="1657524"/>
            <a:chOff x="2971800" y="2588206"/>
            <a:chExt cx="6460957" cy="1657524"/>
          </a:xfrm>
        </p:grpSpPr>
        <p:sp>
          <p:nvSpPr>
            <p:cNvPr id="4" name="TextBox 3">
              <a:extLst>
                <a:ext uri="{FF2B5EF4-FFF2-40B4-BE49-F238E27FC236}">
                  <a16:creationId xmlns:a16="http://schemas.microsoft.com/office/drawing/2014/main" id="{2E4ACB90-5B23-AE45-9404-FED4FB5128EF}"/>
                </a:ext>
              </a:extLst>
            </p:cNvPr>
            <p:cNvSpPr txBox="1"/>
            <p:nvPr/>
          </p:nvSpPr>
          <p:spPr>
            <a:xfrm>
              <a:off x="2971800" y="2828835"/>
              <a:ext cx="6460957" cy="1200329"/>
            </a:xfrm>
            <a:prstGeom prst="rect">
              <a:avLst/>
            </a:prstGeom>
            <a:noFill/>
          </p:spPr>
          <p:txBody>
            <a:bodyPr wrap="square" rtlCol="0">
              <a:spAutoFit/>
            </a:bodyPr>
            <a:lstStyle/>
            <a:p>
              <a:pPr algn="ctr"/>
              <a:r>
                <a:rPr lang="en-US" sz="7200" dirty="0">
                  <a:latin typeface="Economica" panose="02000506040000020004" pitchFamily="2" charset="77"/>
                </a:rPr>
                <a:t>Computer Vision</a:t>
              </a:r>
            </a:p>
          </p:txBody>
        </p:sp>
        <p:grpSp>
          <p:nvGrpSpPr>
            <p:cNvPr id="10" name="Group 9">
              <a:extLst>
                <a:ext uri="{FF2B5EF4-FFF2-40B4-BE49-F238E27FC236}">
                  <a16:creationId xmlns:a16="http://schemas.microsoft.com/office/drawing/2014/main" id="{3F485ADF-3A53-0F48-9D99-408DA599988A}"/>
                </a:ext>
              </a:extLst>
            </p:cNvPr>
            <p:cNvGrpSpPr/>
            <p:nvPr/>
          </p:nvGrpSpPr>
          <p:grpSpPr>
            <a:xfrm>
              <a:off x="3164307" y="2588206"/>
              <a:ext cx="1213182" cy="661736"/>
              <a:chOff x="3132555" y="2419542"/>
              <a:chExt cx="1651279" cy="1070810"/>
            </a:xfrm>
          </p:grpSpPr>
          <p:cxnSp>
            <p:nvCxnSpPr>
              <p:cNvPr id="6" name="Straight Connector 5">
                <a:extLst>
                  <a:ext uri="{FF2B5EF4-FFF2-40B4-BE49-F238E27FC236}">
                    <a16:creationId xmlns:a16="http://schemas.microsoft.com/office/drawing/2014/main" id="{5E04A1CC-3A4A-E24E-AD6A-0C37C23D3269}"/>
                  </a:ext>
                </a:extLst>
              </p:cNvPr>
              <p:cNvCxnSpPr>
                <a:cxnSpLocks/>
              </p:cNvCxnSpPr>
              <p:nvPr/>
            </p:nvCxnSpPr>
            <p:spPr>
              <a:xfrm>
                <a:off x="3132555" y="2419542"/>
                <a:ext cx="165127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87476A-5402-4B48-A8D1-6B591EC025DE}"/>
                  </a:ext>
                </a:extLst>
              </p:cNvPr>
              <p:cNvCxnSpPr>
                <a:cxnSpLocks/>
              </p:cNvCxnSpPr>
              <p:nvPr/>
            </p:nvCxnSpPr>
            <p:spPr>
              <a:xfrm flipV="1">
                <a:off x="3132555" y="2419542"/>
                <a:ext cx="0" cy="107081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57DA1FF-C51C-A44C-9239-89948FF3CEE3}"/>
                </a:ext>
              </a:extLst>
            </p:cNvPr>
            <p:cNvGrpSpPr/>
            <p:nvPr/>
          </p:nvGrpSpPr>
          <p:grpSpPr>
            <a:xfrm rot="10800000">
              <a:off x="8071184" y="3583994"/>
              <a:ext cx="1092868" cy="661736"/>
              <a:chOff x="3269088" y="2458482"/>
              <a:chExt cx="1388919" cy="1070810"/>
            </a:xfrm>
          </p:grpSpPr>
          <p:cxnSp>
            <p:nvCxnSpPr>
              <p:cNvPr id="12" name="Straight Connector 11">
                <a:extLst>
                  <a:ext uri="{FF2B5EF4-FFF2-40B4-BE49-F238E27FC236}">
                    <a16:creationId xmlns:a16="http://schemas.microsoft.com/office/drawing/2014/main" id="{93994943-A3ED-A942-B61B-40FE6939ABFE}"/>
                  </a:ext>
                </a:extLst>
              </p:cNvPr>
              <p:cNvCxnSpPr>
                <a:cxnSpLocks/>
              </p:cNvCxnSpPr>
              <p:nvPr/>
            </p:nvCxnSpPr>
            <p:spPr>
              <a:xfrm rot="10800000" flipH="1">
                <a:off x="3269088" y="2458484"/>
                <a:ext cx="138891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EB4C39-2C94-F74D-8598-5A09DB056D8F}"/>
                  </a:ext>
                </a:extLst>
              </p:cNvPr>
              <p:cNvCxnSpPr>
                <a:cxnSpLocks/>
              </p:cNvCxnSpPr>
              <p:nvPr/>
            </p:nvCxnSpPr>
            <p:spPr>
              <a:xfrm flipV="1">
                <a:off x="3269088" y="2458482"/>
                <a:ext cx="0" cy="107081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3BE2CD3D-4831-B048-A136-C32271A7FF72}"/>
              </a:ext>
            </a:extLst>
          </p:cNvPr>
          <p:cNvSpPr txBox="1"/>
          <p:nvPr/>
        </p:nvSpPr>
        <p:spPr>
          <a:xfrm>
            <a:off x="3598446" y="3429000"/>
            <a:ext cx="4995106" cy="523220"/>
          </a:xfrm>
          <a:prstGeom prst="rect">
            <a:avLst/>
          </a:prstGeom>
          <a:noFill/>
        </p:spPr>
        <p:txBody>
          <a:bodyPr wrap="square" rtlCol="0">
            <a:spAutoFit/>
          </a:bodyPr>
          <a:lstStyle/>
          <a:p>
            <a:pPr algn="ctr"/>
            <a:r>
              <a:rPr lang="en-US" sz="2800" dirty="0">
                <a:latin typeface="Economica" panose="02000506040000020004" pitchFamily="2" charset="77"/>
              </a:rPr>
              <a:t>Advanced CNNs</a:t>
            </a:r>
          </a:p>
        </p:txBody>
      </p:sp>
    </p:spTree>
    <p:extLst>
      <p:ext uri="{BB962C8B-B14F-4D97-AF65-F5344CB8AC3E}">
        <p14:creationId xmlns:p14="http://schemas.microsoft.com/office/powerpoint/2010/main" val="2888926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059405" y="564078"/>
            <a:ext cx="8073189" cy="923330"/>
          </a:xfrm>
          <a:prstGeom prst="rect">
            <a:avLst/>
          </a:prstGeom>
          <a:noFill/>
        </p:spPr>
        <p:txBody>
          <a:bodyPr wrap="square" rtlCol="0">
            <a:spAutoFit/>
          </a:bodyPr>
          <a:lstStyle/>
          <a:p>
            <a:pPr algn="ctr"/>
            <a:r>
              <a:rPr lang="en-US" sz="5400" dirty="0">
                <a:latin typeface="Economica" panose="02000506040000020004" pitchFamily="2" charset="77"/>
              </a:rPr>
              <a:t>Computer Vision: Beyond Labeling</a:t>
            </a:r>
          </a:p>
        </p:txBody>
      </p:sp>
      <p:sp>
        <p:nvSpPr>
          <p:cNvPr id="5" name="TextBox 4">
            <a:extLst>
              <a:ext uri="{FF2B5EF4-FFF2-40B4-BE49-F238E27FC236}">
                <a16:creationId xmlns:a16="http://schemas.microsoft.com/office/drawing/2014/main" id="{21B2E298-9F21-FF4E-96E1-1B758B6D7AC7}"/>
              </a:ext>
            </a:extLst>
          </p:cNvPr>
          <p:cNvSpPr txBox="1"/>
          <p:nvPr/>
        </p:nvSpPr>
        <p:spPr>
          <a:xfrm>
            <a:off x="879048" y="1756353"/>
            <a:ext cx="10016362" cy="2339102"/>
          </a:xfrm>
          <a:prstGeom prst="rect">
            <a:avLst/>
          </a:prstGeom>
          <a:noFill/>
        </p:spPr>
        <p:txBody>
          <a:bodyPr wrap="square" rtlCol="0">
            <a:spAutoFit/>
          </a:bodyPr>
          <a:lstStyle/>
          <a:p>
            <a:r>
              <a:rPr lang="en-US" sz="2000" b="1" dirty="0">
                <a:latin typeface="Quicksand" pitchFamily="2" charset="77"/>
              </a:rPr>
              <a:t>Example Tasks</a:t>
            </a:r>
          </a:p>
          <a:p>
            <a:pPr marL="285750" indent="-285750">
              <a:buFont typeface="Arial" panose="020B0604020202020204" pitchFamily="34" charset="0"/>
              <a:buChar char="•"/>
            </a:pPr>
            <a:r>
              <a:rPr lang="en-US" dirty="0">
                <a:latin typeface="Quicksand" pitchFamily="2" charset="77"/>
              </a:rPr>
              <a:t>Image-sharpening or 'super-resolution’</a:t>
            </a:r>
          </a:p>
          <a:p>
            <a:pPr marL="285750" indent="-285750">
              <a:buFont typeface="Arial" panose="020B0604020202020204" pitchFamily="34" charset="0"/>
              <a:buChar char="•"/>
            </a:pPr>
            <a:r>
              <a:rPr lang="en-US" dirty="0">
                <a:latin typeface="Quicksand" pitchFamily="2" charset="77"/>
              </a:rPr>
              <a:t>Image segmentation / bounding box prediction</a:t>
            </a:r>
          </a:p>
          <a:p>
            <a:pPr marL="285750" indent="-285750">
              <a:buFont typeface="Arial" panose="020B0604020202020204" pitchFamily="34" charset="0"/>
              <a:buChar char="•"/>
            </a:pPr>
            <a:r>
              <a:rPr lang="en-US" dirty="0">
                <a:latin typeface="Quicksand" pitchFamily="2" charset="77"/>
              </a:rPr>
              <a:t>Denoising (content removal)</a:t>
            </a:r>
          </a:p>
          <a:p>
            <a:pPr marL="285750" indent="-285750">
              <a:buFont typeface="Arial" panose="020B0604020202020204" pitchFamily="34" charset="0"/>
              <a:buChar char="•"/>
            </a:pPr>
            <a:r>
              <a:rPr lang="en-US" dirty="0">
                <a:latin typeface="Quicksand" pitchFamily="2" charset="77"/>
              </a:rPr>
              <a:t>Inpainting (plugging in missing pixels)</a:t>
            </a:r>
          </a:p>
          <a:p>
            <a:pPr marL="285750" indent="-285750">
              <a:buFont typeface="Arial" panose="020B0604020202020204" pitchFamily="34" charset="0"/>
              <a:buChar char="•"/>
            </a:pPr>
            <a:r>
              <a:rPr lang="en-US" dirty="0">
                <a:latin typeface="Quicksand" pitchFamily="2" charset="77"/>
              </a:rPr>
              <a:t>Data compression</a:t>
            </a:r>
          </a:p>
          <a:p>
            <a:pPr marL="285750" indent="-285750">
              <a:buFont typeface="Arial" panose="020B0604020202020204" pitchFamily="34" charset="0"/>
              <a:buChar char="•"/>
            </a:pPr>
            <a:endParaRPr lang="en-US" dirty="0">
              <a:latin typeface="Quicksand" pitchFamily="2" charset="77"/>
            </a:endParaRPr>
          </a:p>
          <a:p>
            <a:pPr marL="285750" indent="-285750">
              <a:buFont typeface="Arial" panose="020B0604020202020204" pitchFamily="34" charset="0"/>
              <a:buChar char="•"/>
            </a:pPr>
            <a:endParaRPr lang="en-US" dirty="0">
              <a:latin typeface="Quicksand" pitchFamily="2" charset="77"/>
            </a:endParaRPr>
          </a:p>
        </p:txBody>
      </p:sp>
      <p:pic>
        <p:nvPicPr>
          <p:cNvPr id="6" name="Picture 5">
            <a:extLst>
              <a:ext uri="{FF2B5EF4-FFF2-40B4-BE49-F238E27FC236}">
                <a16:creationId xmlns:a16="http://schemas.microsoft.com/office/drawing/2014/main" id="{7644CBE8-BCC3-93F2-F381-056BD99AAE38}"/>
              </a:ext>
            </a:extLst>
          </p:cNvPr>
          <p:cNvPicPr>
            <a:picLocks noChangeAspect="1"/>
          </p:cNvPicPr>
          <p:nvPr/>
        </p:nvPicPr>
        <p:blipFill>
          <a:blip r:embed="rId3"/>
          <a:stretch>
            <a:fillRect/>
          </a:stretch>
        </p:blipFill>
        <p:spPr>
          <a:xfrm>
            <a:off x="6727889" y="1994534"/>
            <a:ext cx="4585063" cy="378904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E9FCAA3-9FC9-97C2-08F8-D3F964871E00}"/>
              </a:ext>
            </a:extLst>
          </p:cNvPr>
          <p:cNvPicPr>
            <a:picLocks noChangeAspect="1"/>
          </p:cNvPicPr>
          <p:nvPr/>
        </p:nvPicPr>
        <p:blipFill>
          <a:blip r:embed="rId4"/>
          <a:stretch>
            <a:fillRect/>
          </a:stretch>
        </p:blipFill>
        <p:spPr>
          <a:xfrm>
            <a:off x="2059405" y="3709271"/>
            <a:ext cx="3895010" cy="25846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666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08575-182B-C2EF-BEC4-E64326E6CBC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C640E2-B518-3E05-C2D6-4F5B0BD910DD}"/>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Image-to-Image Prediction</a:t>
            </a:r>
          </a:p>
        </p:txBody>
      </p:sp>
      <p:sp>
        <p:nvSpPr>
          <p:cNvPr id="5" name="TextBox 4">
            <a:extLst>
              <a:ext uri="{FF2B5EF4-FFF2-40B4-BE49-F238E27FC236}">
                <a16:creationId xmlns:a16="http://schemas.microsoft.com/office/drawing/2014/main" id="{B96E92B5-7C17-4F4F-8325-CC8AD5028354}"/>
              </a:ext>
            </a:extLst>
          </p:cNvPr>
          <p:cNvSpPr txBox="1"/>
          <p:nvPr/>
        </p:nvSpPr>
        <p:spPr>
          <a:xfrm>
            <a:off x="879048" y="1756353"/>
            <a:ext cx="10016362" cy="1231106"/>
          </a:xfrm>
          <a:prstGeom prst="rect">
            <a:avLst/>
          </a:prstGeom>
          <a:noFill/>
        </p:spPr>
        <p:txBody>
          <a:bodyPr wrap="square" rtlCol="0">
            <a:spAutoFit/>
          </a:bodyPr>
          <a:lstStyle/>
          <a:p>
            <a:r>
              <a:rPr lang="en-US" sz="2000" b="1" dirty="0">
                <a:latin typeface="Quicksand" pitchFamily="2" charset="77"/>
              </a:rPr>
              <a:t>Super-Resolution</a:t>
            </a:r>
          </a:p>
          <a:p>
            <a:pPr marL="285750" indent="-285750">
              <a:buFont typeface="Arial" panose="020B0604020202020204" pitchFamily="34" charset="0"/>
              <a:buChar char="•"/>
            </a:pPr>
            <a:r>
              <a:rPr lang="en-US" dirty="0">
                <a:latin typeface="Quicksand" pitchFamily="2" charset="77"/>
              </a:rPr>
              <a:t>Take a high-resolution image, pixelate it, then try to predict the high resolution from the pixelated version.</a:t>
            </a:r>
          </a:p>
          <a:p>
            <a:pPr marL="285750" indent="-285750">
              <a:buFont typeface="Arial" panose="020B0604020202020204" pitchFamily="34" charset="0"/>
              <a:buChar char="•"/>
            </a:pPr>
            <a:r>
              <a:rPr lang="en-US" dirty="0">
                <a:latin typeface="Quicksand" pitchFamily="2" charset="77"/>
              </a:rPr>
              <a:t>Q: What kind of activation and loss function will make sense in this task? </a:t>
            </a:r>
          </a:p>
        </p:txBody>
      </p:sp>
      <p:pic>
        <p:nvPicPr>
          <p:cNvPr id="1026" name="Picture 2" descr="Does higher resolution in an image imply more bits per pixel? - Photography  Stack Exchange">
            <a:extLst>
              <a:ext uri="{FF2B5EF4-FFF2-40B4-BE49-F238E27FC236}">
                <a16:creationId xmlns:a16="http://schemas.microsoft.com/office/drawing/2014/main" id="{20AA2CEF-F7DF-C5D7-C626-A8071E99B7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89"/>
          <a:stretch/>
        </p:blipFill>
        <p:spPr bwMode="auto">
          <a:xfrm flipH="1">
            <a:off x="4759890" y="3870541"/>
            <a:ext cx="7432110" cy="298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989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Image-to-Image Prediction</a:t>
            </a:r>
          </a:p>
        </p:txBody>
      </p:sp>
      <p:pic>
        <p:nvPicPr>
          <p:cNvPr id="6" name="Picture 4">
            <a:extLst>
              <a:ext uri="{FF2B5EF4-FFF2-40B4-BE49-F238E27FC236}">
                <a16:creationId xmlns:a16="http://schemas.microsoft.com/office/drawing/2014/main" id="{589163E6-0347-2D46-B1DC-9E84C0469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805" y="3429000"/>
            <a:ext cx="3574719" cy="32049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73EC243-4BB0-3C40-875B-48A72D45B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613" y="3429000"/>
            <a:ext cx="3574719" cy="3204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3446C8-DE48-0A49-B3C1-B63CF78EFBFA}"/>
              </a:ext>
            </a:extLst>
          </p:cNvPr>
          <p:cNvSpPr txBox="1"/>
          <p:nvPr/>
        </p:nvSpPr>
        <p:spPr>
          <a:xfrm>
            <a:off x="856471" y="1854081"/>
            <a:ext cx="10016362" cy="1231106"/>
          </a:xfrm>
          <a:prstGeom prst="rect">
            <a:avLst/>
          </a:prstGeom>
          <a:noFill/>
        </p:spPr>
        <p:txBody>
          <a:bodyPr wrap="square" rtlCol="0">
            <a:spAutoFit/>
          </a:bodyPr>
          <a:lstStyle/>
          <a:p>
            <a:r>
              <a:rPr lang="en-US" sz="2000" b="1" dirty="0">
                <a:latin typeface="Quicksand" pitchFamily="2" charset="77"/>
              </a:rPr>
              <a:t>Image-Segmentation</a:t>
            </a:r>
          </a:p>
          <a:p>
            <a:pPr marL="285750" indent="-285750">
              <a:buFont typeface="Arial" panose="020B0604020202020204" pitchFamily="34" charset="0"/>
              <a:buChar char="•"/>
            </a:pPr>
            <a:r>
              <a:rPr lang="en-US" dirty="0">
                <a:latin typeface="Quicksand" pitchFamily="2" charset="77"/>
              </a:rPr>
              <a:t>Take an image and its segment mask, then try to predict the segment associated with each pixel from the original picture. </a:t>
            </a:r>
          </a:p>
          <a:p>
            <a:pPr marL="285750" indent="-285750">
              <a:buFont typeface="Arial" panose="020B0604020202020204" pitchFamily="34" charset="0"/>
              <a:buChar char="•"/>
            </a:pPr>
            <a:r>
              <a:rPr lang="en-US" dirty="0">
                <a:latin typeface="Quicksand" pitchFamily="2" charset="77"/>
              </a:rPr>
              <a:t>Q: What kind of activation function and loss function will make sense in this task? </a:t>
            </a:r>
          </a:p>
        </p:txBody>
      </p:sp>
    </p:spTree>
    <p:extLst>
      <p:ext uri="{BB962C8B-B14F-4D97-AF65-F5344CB8AC3E}">
        <p14:creationId xmlns:p14="http://schemas.microsoft.com/office/powerpoint/2010/main" val="2242654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Topology for Image-to-Image</a:t>
            </a:r>
          </a:p>
        </p:txBody>
      </p:sp>
      <p:pic>
        <p:nvPicPr>
          <p:cNvPr id="6" name="Picture 4">
            <a:extLst>
              <a:ext uri="{FF2B5EF4-FFF2-40B4-BE49-F238E27FC236}">
                <a16:creationId xmlns:a16="http://schemas.microsoft.com/office/drawing/2014/main" id="{589163E6-0347-2D46-B1DC-9E84C0469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068377"/>
            <a:ext cx="2924524" cy="262198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73EC243-4BB0-3C40-875B-48A72D45B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613" y="4068377"/>
            <a:ext cx="2924525" cy="26219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3446C8-DE48-0A49-B3C1-B63CF78EFBFA}"/>
              </a:ext>
            </a:extLst>
          </p:cNvPr>
          <p:cNvSpPr txBox="1"/>
          <p:nvPr/>
        </p:nvSpPr>
        <p:spPr>
          <a:xfrm>
            <a:off x="856471" y="1758271"/>
            <a:ext cx="10016362" cy="2062103"/>
          </a:xfrm>
          <a:prstGeom prst="rect">
            <a:avLst/>
          </a:prstGeom>
          <a:noFill/>
        </p:spPr>
        <p:txBody>
          <a:bodyPr wrap="square" rtlCol="0">
            <a:spAutoFit/>
          </a:bodyPr>
          <a:lstStyle/>
          <a:p>
            <a:r>
              <a:rPr lang="en-US" sz="2000" b="1" dirty="0">
                <a:latin typeface="Quicksand" pitchFamily="2" charset="77"/>
              </a:rPr>
              <a:t>Auto-Encoder Architecture</a:t>
            </a:r>
          </a:p>
          <a:p>
            <a:pPr marL="285750" indent="-285750">
              <a:buFont typeface="Arial" panose="020B0604020202020204" pitchFamily="34" charset="0"/>
              <a:buChar char="•"/>
            </a:pPr>
            <a:r>
              <a:rPr lang="en-US" dirty="0">
                <a:latin typeface="Quicksand" pitchFamily="2" charset="77"/>
              </a:rPr>
              <a:t>Down-sample and then Up-sample back to same dimensionality</a:t>
            </a:r>
          </a:p>
          <a:p>
            <a:pPr marL="285750" indent="-285750">
              <a:buFont typeface="Arial" panose="020B0604020202020204" pitchFamily="34" charset="0"/>
              <a:buChar char="•"/>
            </a:pPr>
            <a:r>
              <a:rPr lang="en-US" dirty="0">
                <a:latin typeface="Quicksand" pitchFamily="2" charset="77"/>
              </a:rPr>
              <a:t>We do not use down-sample using pooling (because they force attention to the whole image as we learn higher level features). Instead, we use larger strides. This enables ‘dimensionality’ reduction while maintaining a focus on local portions of the image.</a:t>
            </a:r>
          </a:p>
          <a:p>
            <a:pPr marL="285750" indent="-285750">
              <a:buFont typeface="Arial" panose="020B0604020202020204" pitchFamily="34" charset="0"/>
              <a:buChar char="•"/>
            </a:pPr>
            <a:r>
              <a:rPr lang="en-US" dirty="0">
                <a:latin typeface="Quicksand" pitchFamily="2" charset="77"/>
              </a:rPr>
              <a:t>We then ‘up-sample’ back to the original dimensionality using a transpose of the convolutional operation. This is a form of autoencoder architecture.</a:t>
            </a:r>
          </a:p>
        </p:txBody>
      </p:sp>
    </p:spTree>
    <p:extLst>
      <p:ext uri="{BB962C8B-B14F-4D97-AF65-F5344CB8AC3E}">
        <p14:creationId xmlns:p14="http://schemas.microsoft.com/office/powerpoint/2010/main" val="3429434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Convolution</a:t>
            </a:r>
          </a:p>
        </p:txBody>
      </p:sp>
      <p:sp>
        <p:nvSpPr>
          <p:cNvPr id="8" name="TextBox 7">
            <a:extLst>
              <a:ext uri="{FF2B5EF4-FFF2-40B4-BE49-F238E27FC236}">
                <a16:creationId xmlns:a16="http://schemas.microsoft.com/office/drawing/2014/main" id="{193446C8-DE48-0A49-B3C1-B63CF78EFBFA}"/>
              </a:ext>
            </a:extLst>
          </p:cNvPr>
          <p:cNvSpPr txBox="1"/>
          <p:nvPr/>
        </p:nvSpPr>
        <p:spPr>
          <a:xfrm>
            <a:off x="856471" y="1973815"/>
            <a:ext cx="10016362" cy="677108"/>
          </a:xfrm>
          <a:prstGeom prst="rect">
            <a:avLst/>
          </a:prstGeom>
          <a:noFill/>
        </p:spPr>
        <p:txBody>
          <a:bodyPr wrap="square" rtlCol="0">
            <a:spAutoFit/>
          </a:bodyPr>
          <a:lstStyle/>
          <a:p>
            <a:r>
              <a:rPr lang="en-US" sz="2000" b="1" dirty="0">
                <a:latin typeface="Quicksand" pitchFamily="2" charset="77"/>
              </a:rPr>
              <a:t>Recall What A Convolution Is…</a:t>
            </a:r>
          </a:p>
          <a:p>
            <a:pPr marL="285750" indent="-285750">
              <a:buFont typeface="Arial" panose="020B0604020202020204" pitchFamily="34" charset="0"/>
              <a:buChar char="•"/>
            </a:pPr>
            <a:r>
              <a:rPr lang="en-US" dirty="0"/>
              <a:t>It’s a down-sampling approach (it compresses information)</a:t>
            </a:r>
          </a:p>
        </p:txBody>
      </p:sp>
      <p:pic>
        <p:nvPicPr>
          <p:cNvPr id="5122" name="Picture 2">
            <a:extLst>
              <a:ext uri="{FF2B5EF4-FFF2-40B4-BE49-F238E27FC236}">
                <a16:creationId xmlns:a16="http://schemas.microsoft.com/office/drawing/2014/main" id="{EE6C16EA-731B-4346-BBB9-F24B1DAD8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94" y="3114470"/>
            <a:ext cx="5340026" cy="26700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4431603-1064-3F46-996A-DC9C5F7677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128" y="3114470"/>
            <a:ext cx="5473875" cy="2736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50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Inverse Convolution</a:t>
            </a:r>
          </a:p>
        </p:txBody>
      </p:sp>
      <p:pic>
        <p:nvPicPr>
          <p:cNvPr id="7174" name="Picture 6">
            <a:extLst>
              <a:ext uri="{FF2B5EF4-FFF2-40B4-BE49-F238E27FC236}">
                <a16:creationId xmlns:a16="http://schemas.microsoft.com/office/drawing/2014/main" id="{418E0AA2-9B85-0743-BF87-CAE5CAA54D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7"/>
          <a:stretch/>
        </p:blipFill>
        <p:spPr bwMode="auto">
          <a:xfrm>
            <a:off x="72156" y="3608919"/>
            <a:ext cx="12047688" cy="28552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3446C8-DE48-0A49-B3C1-B63CF78EFBFA}"/>
              </a:ext>
            </a:extLst>
          </p:cNvPr>
          <p:cNvSpPr txBox="1"/>
          <p:nvPr/>
        </p:nvSpPr>
        <p:spPr>
          <a:xfrm>
            <a:off x="856471" y="1823815"/>
            <a:ext cx="10016362" cy="1785104"/>
          </a:xfrm>
          <a:prstGeom prst="rect">
            <a:avLst/>
          </a:prstGeom>
          <a:noFill/>
        </p:spPr>
        <p:txBody>
          <a:bodyPr wrap="square" rtlCol="0">
            <a:spAutoFit/>
          </a:bodyPr>
          <a:lstStyle/>
          <a:p>
            <a:r>
              <a:rPr lang="en-US" sz="2000" b="1" dirty="0">
                <a:latin typeface="Quicksand" pitchFamily="2" charset="77"/>
              </a:rPr>
              <a:t>Inverse of a Convolution</a:t>
            </a:r>
          </a:p>
          <a:p>
            <a:pPr marL="285750" indent="-285750">
              <a:buFont typeface="Arial" panose="020B0604020202020204" pitchFamily="34" charset="0"/>
              <a:buChar char="•"/>
            </a:pPr>
            <a:r>
              <a:rPr lang="en-US" dirty="0"/>
              <a:t>Instead of Input (+padding) * filter (+stride) = output, this calculates the inverse operation, to up-sample. </a:t>
            </a:r>
          </a:p>
          <a:p>
            <a:pPr marL="285750" indent="-285750">
              <a:buFont typeface="Arial" panose="020B0604020202020204" pitchFamily="34" charset="0"/>
              <a:buChar char="•"/>
            </a:pPr>
            <a:r>
              <a:rPr lang="en-US" dirty="0"/>
              <a:t>Here, s is the Convolution stride, p is the Convolution padding, k = is the Convolution kernel width/height; thus, s’ is the stride of the transpose convolution (always 1), z = padding around each pixel element, p’ is the final padding around the image for the transpose operation. </a:t>
            </a:r>
          </a:p>
        </p:txBody>
      </p:sp>
    </p:spTree>
    <p:extLst>
      <p:ext uri="{BB962C8B-B14F-4D97-AF65-F5344CB8AC3E}">
        <p14:creationId xmlns:p14="http://schemas.microsoft.com/office/powerpoint/2010/main" val="3523811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2"/>
          <p:cNvSpPr txBox="1"/>
          <p:nvPr/>
        </p:nvSpPr>
        <p:spPr>
          <a:xfrm>
            <a:off x="1325629" y="639657"/>
            <a:ext cx="954074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CNN for Audio</a:t>
            </a:r>
            <a:endParaRPr dirty="0"/>
          </a:p>
        </p:txBody>
      </p:sp>
      <p:sp>
        <p:nvSpPr>
          <p:cNvPr id="203" name="Google Shape;203;p12"/>
          <p:cNvSpPr txBox="1"/>
          <p:nvPr/>
        </p:nvSpPr>
        <p:spPr>
          <a:xfrm>
            <a:off x="772620" y="1950155"/>
            <a:ext cx="10093751"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Same Sequence Concepts Work for Audio Data</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Audio files are just sequences of numeric values (amplitude), possibly two if it was recorded in stereo. </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Quicksand"/>
                <a:ea typeface="Quicksand"/>
                <a:cs typeface="Quicksand"/>
                <a:sym typeface="Quicksand"/>
              </a:rPr>
              <a:t>Once we recognize this, we realize we can predict things about audio sequences too!</a:t>
            </a:r>
            <a:endParaRPr dirty="0"/>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Quicksand"/>
              <a:ea typeface="Quicksand"/>
              <a:cs typeface="Quicksand"/>
              <a:sym typeface="Quicksand"/>
            </a:endParaRPr>
          </a:p>
        </p:txBody>
      </p:sp>
      <p:pic>
        <p:nvPicPr>
          <p:cNvPr id="204" name="Google Shape;204;p12"/>
          <p:cNvPicPr preferRelativeResize="0"/>
          <p:nvPr/>
        </p:nvPicPr>
        <p:blipFill rotWithShape="1">
          <a:blip r:embed="rId3">
            <a:alphaModFix/>
          </a:blip>
          <a:srcRect/>
          <a:stretch/>
        </p:blipFill>
        <p:spPr>
          <a:xfrm>
            <a:off x="4337050" y="3429000"/>
            <a:ext cx="3517900" cy="2286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5" descr="How to Use Convolutional Neural Networks for Time Series Classification"/>
          <p:cNvPicPr preferRelativeResize="0"/>
          <p:nvPr/>
        </p:nvPicPr>
        <p:blipFill rotWithShape="1">
          <a:blip r:embed="rId3">
            <a:alphaModFix/>
          </a:blip>
          <a:srcRect/>
          <a:stretch/>
        </p:blipFill>
        <p:spPr>
          <a:xfrm>
            <a:off x="1957227" y="2950824"/>
            <a:ext cx="9087556" cy="3907176"/>
          </a:xfrm>
          <a:prstGeom prst="rect">
            <a:avLst/>
          </a:prstGeom>
          <a:noFill/>
          <a:ln>
            <a:noFill/>
          </a:ln>
        </p:spPr>
      </p:pic>
      <p:sp>
        <p:nvSpPr>
          <p:cNvPr id="124" name="Google Shape;124;p5"/>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(Temporal) 1D Convolution</a:t>
            </a:r>
            <a:endParaRPr dirty="0"/>
          </a:p>
        </p:txBody>
      </p:sp>
      <p:sp>
        <p:nvSpPr>
          <p:cNvPr id="125" name="Google Shape;125;p5"/>
          <p:cNvSpPr txBox="1"/>
          <p:nvPr/>
        </p:nvSpPr>
        <p:spPr>
          <a:xfrm>
            <a:off x="890337" y="1940249"/>
            <a:ext cx="10016362"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1D Convolution Accomplishes Same Goal as 2D</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 only considers arrangement of features in one dimension (temporal ordering).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Compresses into shorter sequences, across the entire set of features (just as 2D Conv compresses matrices into smaller matrices, across the entire set of input channels (e.g., RGB).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1857022" y="575649"/>
            <a:ext cx="8477955" cy="923330"/>
          </a:xfrm>
          <a:prstGeom prst="rect">
            <a:avLst/>
          </a:prstGeom>
          <a:noFill/>
        </p:spPr>
        <p:txBody>
          <a:bodyPr wrap="square" rtlCol="0">
            <a:spAutoFit/>
          </a:bodyPr>
          <a:lstStyle/>
          <a:p>
            <a:pPr algn="ctr"/>
            <a:r>
              <a:rPr lang="en-US" sz="5400" dirty="0">
                <a:latin typeface="Economica" panose="02000506040000020004" pitchFamily="2" charset="77"/>
              </a:rPr>
              <a:t>Visualizing What a CNN is Learning</a:t>
            </a:r>
          </a:p>
        </p:txBody>
      </p:sp>
      <p:sp>
        <p:nvSpPr>
          <p:cNvPr id="8" name="TextBox 7">
            <a:extLst>
              <a:ext uri="{FF2B5EF4-FFF2-40B4-BE49-F238E27FC236}">
                <a16:creationId xmlns:a16="http://schemas.microsoft.com/office/drawing/2014/main" id="{193446C8-DE48-0A49-B3C1-B63CF78EFBFA}"/>
              </a:ext>
            </a:extLst>
          </p:cNvPr>
          <p:cNvSpPr txBox="1"/>
          <p:nvPr/>
        </p:nvSpPr>
        <p:spPr>
          <a:xfrm>
            <a:off x="856471" y="1823815"/>
            <a:ext cx="10016362" cy="1508105"/>
          </a:xfrm>
          <a:prstGeom prst="rect">
            <a:avLst/>
          </a:prstGeom>
          <a:noFill/>
        </p:spPr>
        <p:txBody>
          <a:bodyPr wrap="square" rtlCol="0">
            <a:spAutoFit/>
          </a:bodyPr>
          <a:lstStyle/>
          <a:p>
            <a:r>
              <a:rPr lang="en-US" sz="2000" b="1" dirty="0">
                <a:latin typeface="Quicksand" pitchFamily="2" charset="77"/>
              </a:rPr>
              <a:t>Visualizing Filter Activations in a Layer for a Given Image</a:t>
            </a:r>
          </a:p>
          <a:p>
            <a:pPr marL="285750" indent="-285750">
              <a:buFont typeface="Arial" panose="020B0604020202020204" pitchFamily="34" charset="0"/>
              <a:buChar char="•"/>
            </a:pPr>
            <a:r>
              <a:rPr lang="en-US" dirty="0"/>
              <a:t>For a given layer and input image, we plot the 2D feature map for each channel (filter). Each one will capture independent features of the image – plotting each layer’s activation (output) can show us what features are being identified in the pictures to produce the final prediction.</a:t>
            </a:r>
          </a:p>
          <a:p>
            <a:pPr marL="285750" indent="-285750">
              <a:buFont typeface="Arial" panose="020B0604020202020204" pitchFamily="34" charset="0"/>
              <a:buChar char="•"/>
            </a:pPr>
            <a:endParaRPr lang="en-US" dirty="0"/>
          </a:p>
        </p:txBody>
      </p:sp>
      <p:pic>
        <p:nvPicPr>
          <p:cNvPr id="14338" name="Picture 2">
            <a:extLst>
              <a:ext uri="{FF2B5EF4-FFF2-40B4-BE49-F238E27FC236}">
                <a16:creationId xmlns:a16="http://schemas.microsoft.com/office/drawing/2014/main" id="{EA728DC0-0AD2-A84B-940B-5F1AC0184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965" y="3429000"/>
            <a:ext cx="3188070" cy="3150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063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4637-CC03-1169-4338-4A71F4BBCFF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A636672-89BF-1FB8-D336-DB45A2E403DE}"/>
              </a:ext>
            </a:extLst>
          </p:cNvPr>
          <p:cNvSpPr txBox="1"/>
          <p:nvPr/>
        </p:nvSpPr>
        <p:spPr>
          <a:xfrm>
            <a:off x="1356747" y="587079"/>
            <a:ext cx="9478506" cy="923330"/>
          </a:xfrm>
          <a:prstGeom prst="rect">
            <a:avLst/>
          </a:prstGeom>
          <a:noFill/>
        </p:spPr>
        <p:txBody>
          <a:bodyPr wrap="square" rtlCol="0">
            <a:spAutoFit/>
          </a:bodyPr>
          <a:lstStyle/>
          <a:p>
            <a:pPr algn="ctr"/>
            <a:r>
              <a:rPr lang="en-US" sz="5400" dirty="0">
                <a:latin typeface="Economica" panose="02000506040000020004" pitchFamily="2" charset="77"/>
              </a:rPr>
              <a:t>Deeper Feature Maps are Not Interpretable</a:t>
            </a:r>
          </a:p>
        </p:txBody>
      </p:sp>
      <p:sp>
        <p:nvSpPr>
          <p:cNvPr id="8" name="TextBox 7">
            <a:extLst>
              <a:ext uri="{FF2B5EF4-FFF2-40B4-BE49-F238E27FC236}">
                <a16:creationId xmlns:a16="http://schemas.microsoft.com/office/drawing/2014/main" id="{D6784B29-9038-E9A3-16B1-CA25752BBEC6}"/>
              </a:ext>
            </a:extLst>
          </p:cNvPr>
          <p:cNvSpPr txBox="1"/>
          <p:nvPr/>
        </p:nvSpPr>
        <p:spPr>
          <a:xfrm>
            <a:off x="856471" y="1823815"/>
            <a:ext cx="10016362" cy="1231106"/>
          </a:xfrm>
          <a:prstGeom prst="rect">
            <a:avLst/>
          </a:prstGeom>
          <a:noFill/>
        </p:spPr>
        <p:txBody>
          <a:bodyPr wrap="square" rtlCol="0">
            <a:spAutoFit/>
          </a:bodyPr>
          <a:lstStyle/>
          <a:p>
            <a:r>
              <a:rPr lang="en-US" sz="2000" b="1" dirty="0">
                <a:latin typeface="Quicksand" pitchFamily="2" charset="77"/>
              </a:rPr>
              <a:t>Feature Maps in Deeper Layers Reflect Abstractions</a:t>
            </a:r>
          </a:p>
          <a:p>
            <a:pPr marL="285750" indent="-285750">
              <a:buFont typeface="Arial" panose="020B0604020202020204" pitchFamily="34" charset="0"/>
              <a:buChar char="•"/>
            </a:pPr>
            <a:r>
              <a:rPr lang="en-US" dirty="0"/>
              <a:t>Moreover, as we go deeper, more filters are not activated at all, implying whatever concept they capture is not present in the image. </a:t>
            </a:r>
          </a:p>
          <a:p>
            <a:pPr marL="285750" indent="-28575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5BDCA21-067F-6323-F52D-B33E4B98C8E3}"/>
              </a:ext>
            </a:extLst>
          </p:cNvPr>
          <p:cNvPicPr>
            <a:picLocks noChangeAspect="1"/>
          </p:cNvPicPr>
          <p:nvPr/>
        </p:nvPicPr>
        <p:blipFill>
          <a:blip r:embed="rId3"/>
          <a:stretch>
            <a:fillRect/>
          </a:stretch>
        </p:blipFill>
        <p:spPr>
          <a:xfrm>
            <a:off x="856471" y="3200400"/>
            <a:ext cx="4113158" cy="2713542"/>
          </a:xfrm>
          <a:prstGeom prst="rect">
            <a:avLst/>
          </a:prstGeom>
          <a:ln>
            <a:noFill/>
          </a:ln>
          <a:effectLst>
            <a:outerShdw blurRad="292100" dist="139700" dir="2700000" algn="tl" rotWithShape="0">
              <a:srgbClr val="333333">
                <a:alpha val="65000"/>
              </a:srgbClr>
            </a:outerShdw>
          </a:effectLst>
        </p:spPr>
      </p:pic>
      <p:pic>
        <p:nvPicPr>
          <p:cNvPr id="1026" name="Picture 2" descr="image">
            <a:extLst>
              <a:ext uri="{FF2B5EF4-FFF2-40B4-BE49-F238E27FC236}">
                <a16:creationId xmlns:a16="http://schemas.microsoft.com/office/drawing/2014/main" id="{089B06B1-E2CA-9513-1998-C9129C879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6508" y="3200400"/>
            <a:ext cx="5579652" cy="271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535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865521" y="586938"/>
            <a:ext cx="6460957" cy="923330"/>
          </a:xfrm>
          <a:prstGeom prst="rect">
            <a:avLst/>
          </a:prstGeom>
          <a:noFill/>
        </p:spPr>
        <p:txBody>
          <a:bodyPr wrap="square" rtlCol="0">
            <a:spAutoFit/>
          </a:bodyPr>
          <a:lstStyle/>
          <a:p>
            <a:pPr algn="ctr"/>
            <a:r>
              <a:rPr lang="en-US" sz="5400" dirty="0">
                <a:latin typeface="Economica" panose="02000506040000020004" pitchFamily="2" charset="77"/>
              </a:rPr>
              <a:t>This Week’s Agenda</a:t>
            </a:r>
          </a:p>
        </p:txBody>
      </p:sp>
      <p:sp>
        <p:nvSpPr>
          <p:cNvPr id="5" name="TextBox 4">
            <a:extLst>
              <a:ext uri="{FF2B5EF4-FFF2-40B4-BE49-F238E27FC236}">
                <a16:creationId xmlns:a16="http://schemas.microsoft.com/office/drawing/2014/main" id="{21B2E298-9F21-FF4E-96E1-1B758B6D7AC7}"/>
              </a:ext>
            </a:extLst>
          </p:cNvPr>
          <p:cNvSpPr txBox="1"/>
          <p:nvPr/>
        </p:nvSpPr>
        <p:spPr>
          <a:xfrm>
            <a:off x="936057" y="1794159"/>
            <a:ext cx="10016362" cy="3939540"/>
          </a:xfrm>
          <a:prstGeom prst="rect">
            <a:avLst/>
          </a:prstGeom>
          <a:noFill/>
        </p:spPr>
        <p:txBody>
          <a:bodyPr wrap="square" rtlCol="0">
            <a:spAutoFit/>
          </a:bodyPr>
          <a:lstStyle/>
          <a:p>
            <a:r>
              <a:rPr lang="en-US" sz="2000" b="1" dirty="0">
                <a:latin typeface="Quicksand" pitchFamily="2" charset="77"/>
              </a:rPr>
              <a:t>Quiz Review!</a:t>
            </a:r>
          </a:p>
          <a:p>
            <a:endParaRPr lang="en-US" sz="2000" dirty="0">
              <a:latin typeface="Quicksand" pitchFamily="2" charset="77"/>
            </a:endParaRPr>
          </a:p>
          <a:p>
            <a:r>
              <a:rPr lang="en-US" sz="2000" b="1" dirty="0">
                <a:latin typeface="Quicksand" pitchFamily="2" charset="77"/>
              </a:rPr>
              <a:t>More Modern Image-Network Architectures</a:t>
            </a:r>
          </a:p>
          <a:p>
            <a:pPr marL="285750" indent="-285750">
              <a:buFont typeface="Arial" panose="020B0604020202020204" pitchFamily="34" charset="0"/>
              <a:buChar char="•"/>
            </a:pPr>
            <a:r>
              <a:rPr lang="en-US" dirty="0">
                <a:latin typeface="Quicksand" pitchFamily="2" charset="77"/>
              </a:rPr>
              <a:t>Mitigating vanishing gradients in deep networks.</a:t>
            </a:r>
          </a:p>
          <a:p>
            <a:pPr marL="285750" indent="-285750">
              <a:buFont typeface="Arial" panose="020B0604020202020204" pitchFamily="34" charset="0"/>
              <a:buChar char="•"/>
            </a:pPr>
            <a:endParaRPr lang="en-US" dirty="0"/>
          </a:p>
          <a:p>
            <a:r>
              <a:rPr lang="en-US" sz="2000" b="1" dirty="0">
                <a:latin typeface="Quicksand" pitchFamily="2" charset="77"/>
              </a:rPr>
              <a:t>Image-to-Image Prediction Tasks</a:t>
            </a:r>
          </a:p>
          <a:p>
            <a:pPr marL="285750" indent="-285750">
              <a:buFont typeface="Arial" panose="020B0604020202020204" pitchFamily="34" charset="0"/>
              <a:buChar char="•"/>
            </a:pPr>
            <a:r>
              <a:rPr lang="en-US" dirty="0">
                <a:latin typeface="Quicksand" pitchFamily="2" charset="77"/>
              </a:rPr>
              <a:t>Image segmentation, Image super-resolution.</a:t>
            </a:r>
          </a:p>
          <a:p>
            <a:pPr marL="285750" indent="-285750">
              <a:buFont typeface="Arial" panose="020B0604020202020204" pitchFamily="34" charset="0"/>
              <a:buChar char="•"/>
            </a:pPr>
            <a:r>
              <a:rPr lang="en-US" dirty="0">
                <a:latin typeface="Quicksand" pitchFamily="2" charset="77"/>
              </a:rPr>
              <a:t>Transpose convolution operations for up-sampling.</a:t>
            </a:r>
          </a:p>
          <a:p>
            <a:endParaRPr lang="en-US" sz="2000" b="1" dirty="0">
              <a:latin typeface="Quicksand" pitchFamily="2" charset="77"/>
            </a:endParaRPr>
          </a:p>
          <a:p>
            <a:r>
              <a:rPr lang="en-US" sz="2000" b="1" dirty="0">
                <a:latin typeface="Quicksand" pitchFamily="2" charset="77"/>
              </a:rPr>
              <a:t>Visualizing What a CNN is Learning</a:t>
            </a:r>
          </a:p>
          <a:p>
            <a:pPr marL="285750" indent="-285750">
              <a:buFont typeface="Arial" panose="020B0604020202020204" pitchFamily="34" charset="0"/>
              <a:buChar char="•"/>
            </a:pPr>
            <a:r>
              <a:rPr lang="en-US" dirty="0">
                <a:latin typeface="Quicksand" pitchFamily="2" charset="77"/>
              </a:rPr>
              <a:t>Try to visualize what components of an image your model’s feature extractions are detecting.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8461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1857022" y="575649"/>
            <a:ext cx="8477955" cy="923330"/>
          </a:xfrm>
          <a:prstGeom prst="rect">
            <a:avLst/>
          </a:prstGeom>
          <a:noFill/>
        </p:spPr>
        <p:txBody>
          <a:bodyPr wrap="square" rtlCol="0">
            <a:spAutoFit/>
          </a:bodyPr>
          <a:lstStyle/>
          <a:p>
            <a:pPr algn="ctr"/>
            <a:r>
              <a:rPr lang="en-US" sz="5400" dirty="0">
                <a:latin typeface="Economica" panose="02000506040000020004" pitchFamily="2" charset="77"/>
              </a:rPr>
              <a:t>Gradient Ascent</a:t>
            </a:r>
          </a:p>
        </p:txBody>
      </p:sp>
      <p:sp>
        <p:nvSpPr>
          <p:cNvPr id="8" name="TextBox 7">
            <a:extLst>
              <a:ext uri="{FF2B5EF4-FFF2-40B4-BE49-F238E27FC236}">
                <a16:creationId xmlns:a16="http://schemas.microsoft.com/office/drawing/2014/main" id="{193446C8-DE48-0A49-B3C1-B63CF78EFBFA}"/>
              </a:ext>
            </a:extLst>
          </p:cNvPr>
          <p:cNvSpPr txBox="1"/>
          <p:nvPr/>
        </p:nvSpPr>
        <p:spPr>
          <a:xfrm>
            <a:off x="856471" y="1823815"/>
            <a:ext cx="10016362" cy="1785104"/>
          </a:xfrm>
          <a:prstGeom prst="rect">
            <a:avLst/>
          </a:prstGeom>
          <a:noFill/>
        </p:spPr>
        <p:txBody>
          <a:bodyPr wrap="square" rtlCol="0">
            <a:spAutoFit/>
          </a:bodyPr>
          <a:lstStyle/>
          <a:p>
            <a:r>
              <a:rPr lang="en-US" sz="2000" b="1" dirty="0">
                <a:latin typeface="Quicksand" pitchFamily="2" charset="77"/>
              </a:rPr>
              <a:t>We Learn an Image That Maximally Activates a Filter</a:t>
            </a:r>
          </a:p>
          <a:p>
            <a:pPr marL="285750" indent="-285750">
              <a:buFont typeface="Arial" panose="020B0604020202020204" pitchFamily="34" charset="0"/>
              <a:buChar char="•"/>
            </a:pPr>
            <a:r>
              <a:rPr lang="en-US" dirty="0"/>
              <a:t>We can specify a function that calculates the gradient between a filter’s average output activation and the pixel values of an input image. </a:t>
            </a:r>
          </a:p>
          <a:p>
            <a:pPr marL="285750" indent="-285750">
              <a:buFont typeface="Arial" panose="020B0604020202020204" pitchFamily="34" charset="0"/>
              <a:buChar char="•"/>
            </a:pPr>
            <a:r>
              <a:rPr lang="en-US" dirty="0"/>
              <a:t>We can then learn an image that maximally activates the filter, by updating pixel values, starting with random noise. </a:t>
            </a:r>
          </a:p>
          <a:p>
            <a:pPr marL="285750" indent="-28575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BD945363-96C1-9310-55D7-1B6B6AD8A22A}"/>
              </a:ext>
            </a:extLst>
          </p:cNvPr>
          <p:cNvPicPr>
            <a:picLocks noChangeAspect="1"/>
          </p:cNvPicPr>
          <p:nvPr/>
        </p:nvPicPr>
        <p:blipFill>
          <a:blip r:embed="rId3"/>
          <a:stretch>
            <a:fillRect/>
          </a:stretch>
        </p:blipFill>
        <p:spPr>
          <a:xfrm>
            <a:off x="4524058" y="3220601"/>
            <a:ext cx="3143883" cy="3153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8092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FAAE6-77E2-0900-2EA5-F6507FFD1E3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8B6CC04-8738-4E45-9ABE-0682F146DA6E}"/>
              </a:ext>
            </a:extLst>
          </p:cNvPr>
          <p:cNvSpPr txBox="1"/>
          <p:nvPr/>
        </p:nvSpPr>
        <p:spPr>
          <a:xfrm>
            <a:off x="552450" y="371052"/>
            <a:ext cx="11087100" cy="923330"/>
          </a:xfrm>
          <a:prstGeom prst="rect">
            <a:avLst/>
          </a:prstGeom>
          <a:noFill/>
        </p:spPr>
        <p:txBody>
          <a:bodyPr wrap="square" rtlCol="0">
            <a:spAutoFit/>
          </a:bodyPr>
          <a:lstStyle/>
          <a:p>
            <a:pPr algn="ctr"/>
            <a:r>
              <a:rPr lang="en-US" sz="5400" dirty="0">
                <a:latin typeface="Economica" panose="02000506040000020004" pitchFamily="2" charset="77"/>
              </a:rPr>
              <a:t>Class Activation Maps</a:t>
            </a:r>
          </a:p>
        </p:txBody>
      </p:sp>
      <p:sp>
        <p:nvSpPr>
          <p:cNvPr id="8" name="TextBox 7">
            <a:extLst>
              <a:ext uri="{FF2B5EF4-FFF2-40B4-BE49-F238E27FC236}">
                <a16:creationId xmlns:a16="http://schemas.microsoft.com/office/drawing/2014/main" id="{838C7541-FE9C-56FB-6410-FAB391A79C06}"/>
              </a:ext>
            </a:extLst>
          </p:cNvPr>
          <p:cNvSpPr txBox="1"/>
          <p:nvPr/>
        </p:nvSpPr>
        <p:spPr>
          <a:xfrm>
            <a:off x="867901" y="1598455"/>
            <a:ext cx="10016362" cy="1231106"/>
          </a:xfrm>
          <a:prstGeom prst="rect">
            <a:avLst/>
          </a:prstGeom>
          <a:noFill/>
        </p:spPr>
        <p:txBody>
          <a:bodyPr wrap="square" rtlCol="0">
            <a:spAutoFit/>
          </a:bodyPr>
          <a:lstStyle/>
          <a:p>
            <a:r>
              <a:rPr lang="en-US" sz="2000" b="1" dirty="0">
                <a:latin typeface="Quicksand" pitchFamily="2" charset="77"/>
              </a:rPr>
              <a:t>What Pixels Drove a Given Prediction?</a:t>
            </a:r>
          </a:p>
          <a:p>
            <a:pPr marL="285750" indent="-285750">
              <a:buFont typeface="Arial" panose="020B0604020202020204" pitchFamily="34" charset="0"/>
              <a:buChar char="•"/>
            </a:pPr>
            <a:r>
              <a:rPr lang="en-US" dirty="0"/>
              <a:t>Generate a heatmap on the original input image that indicates what ‘components’ (pixels) of the input image most drive the final classification assignment based on ‘steepest’ gradients.</a:t>
            </a:r>
          </a:p>
          <a:p>
            <a:pPr marL="285750" indent="-285750">
              <a:buFont typeface="Arial" panose="020B0604020202020204" pitchFamily="34" charset="0"/>
              <a:buChar char="•"/>
            </a:pPr>
            <a:r>
              <a:rPr lang="en-US" dirty="0"/>
              <a:t>Useful for identifying objects in a particular image too, e.g., when you have an object detector.</a:t>
            </a:r>
          </a:p>
        </p:txBody>
      </p:sp>
      <p:pic>
        <p:nvPicPr>
          <p:cNvPr id="16386" name="Picture 2">
            <a:extLst>
              <a:ext uri="{FF2B5EF4-FFF2-40B4-BE49-F238E27FC236}">
                <a16:creationId xmlns:a16="http://schemas.microsoft.com/office/drawing/2014/main" id="{BEE5FDFE-5B1A-8F96-0161-B8E9380E9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285" y="3115854"/>
            <a:ext cx="3411430" cy="34114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319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1750621" y="2828835"/>
            <a:ext cx="8690758" cy="1200329"/>
          </a:xfrm>
          <a:prstGeom prst="rect">
            <a:avLst/>
          </a:prstGeom>
          <a:noFill/>
        </p:spPr>
        <p:txBody>
          <a:bodyPr wrap="square" rtlCol="0">
            <a:spAutoFit/>
          </a:bodyPr>
          <a:lstStyle/>
          <a:p>
            <a:pPr algn="ctr"/>
            <a:r>
              <a:rPr lang="en-US" sz="7200" dirty="0">
                <a:latin typeface="Economica" panose="02000506040000020004" pitchFamily="2" charset="77"/>
              </a:rPr>
              <a:t>Questions?</a:t>
            </a:r>
          </a:p>
        </p:txBody>
      </p:sp>
    </p:spTree>
    <p:extLst>
      <p:ext uri="{BB962C8B-B14F-4D97-AF65-F5344CB8AC3E}">
        <p14:creationId xmlns:p14="http://schemas.microsoft.com/office/powerpoint/2010/main" val="2554479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C70119-1E2C-D636-1CAA-AA0B637488A3}"/>
              </a:ext>
            </a:extLst>
          </p:cNvPr>
          <p:cNvSpPr>
            <a:spLocks noGrp="1"/>
          </p:cNvSpPr>
          <p:nvPr>
            <p:ph type="sldNum" sz="quarter" idx="12"/>
          </p:nvPr>
        </p:nvSpPr>
        <p:spPr/>
        <p:txBody>
          <a:bodyPr/>
          <a:lstStyle/>
          <a:p>
            <a:fld id="{5F85BDAF-76E7-5E4A-80A9-F732B06DC713}" type="slidenum">
              <a:rPr lang="en-US" smtClean="0"/>
              <a:t>3</a:t>
            </a:fld>
            <a:endParaRPr lang="en-US"/>
          </a:p>
        </p:txBody>
      </p:sp>
      <p:pic>
        <p:nvPicPr>
          <p:cNvPr id="1026" name="Picture 2" descr="Buy Jeopardy! - Xbox One &amp; Xbox Series X|S">
            <a:extLst>
              <a:ext uri="{FF2B5EF4-FFF2-40B4-BE49-F238E27FC236}">
                <a16:creationId xmlns:a16="http://schemas.microsoft.com/office/drawing/2014/main" id="{F882FCC5-EE4F-D908-7EC9-35D4C18B5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32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282713" y="519205"/>
            <a:ext cx="7626572" cy="923330"/>
          </a:xfrm>
          <a:prstGeom prst="rect">
            <a:avLst/>
          </a:prstGeom>
          <a:noFill/>
        </p:spPr>
        <p:txBody>
          <a:bodyPr wrap="square" rtlCol="0">
            <a:spAutoFit/>
          </a:bodyPr>
          <a:lstStyle/>
          <a:p>
            <a:pPr algn="ctr"/>
            <a:r>
              <a:rPr lang="en-US" sz="5400" dirty="0">
                <a:latin typeface="Economica" panose="02000506040000020004" pitchFamily="2" charset="77"/>
              </a:rPr>
              <a:t>Quick Review</a:t>
            </a:r>
          </a:p>
        </p:txBody>
      </p:sp>
      <p:pic>
        <p:nvPicPr>
          <p:cNvPr id="2050" name="Picture 2" descr="What are Convolutional Neural Networks? | IBM">
            <a:extLst>
              <a:ext uri="{FF2B5EF4-FFF2-40B4-BE49-F238E27FC236}">
                <a16:creationId xmlns:a16="http://schemas.microsoft.com/office/drawing/2014/main" id="{F5FFB7AB-1E4F-552F-B19B-1B44C5A31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79" y="2163572"/>
            <a:ext cx="7370445" cy="415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142E6F-289E-CE23-4D8F-4CD05B86A1B5}"/>
              </a:ext>
            </a:extLst>
          </p:cNvPr>
          <p:cNvSpPr txBox="1"/>
          <p:nvPr/>
        </p:nvSpPr>
        <p:spPr>
          <a:xfrm>
            <a:off x="898040" y="1658876"/>
            <a:ext cx="2769345" cy="461665"/>
          </a:xfrm>
          <a:prstGeom prst="rect">
            <a:avLst/>
          </a:prstGeom>
          <a:noFill/>
        </p:spPr>
        <p:txBody>
          <a:bodyPr wrap="square" rtlCol="0">
            <a:spAutoFit/>
          </a:bodyPr>
          <a:lstStyle/>
          <a:p>
            <a:pPr algn="ctr"/>
            <a:r>
              <a:rPr lang="en-US" sz="2400" b="1" dirty="0">
                <a:latin typeface="Economica" panose="02000506040000020004" pitchFamily="2" charset="77"/>
              </a:rPr>
              <a:t>Convolution Operation</a:t>
            </a:r>
          </a:p>
        </p:txBody>
      </p:sp>
      <p:pic>
        <p:nvPicPr>
          <p:cNvPr id="5" name="Picture 4">
            <a:extLst>
              <a:ext uri="{FF2B5EF4-FFF2-40B4-BE49-F238E27FC236}">
                <a16:creationId xmlns:a16="http://schemas.microsoft.com/office/drawing/2014/main" id="{D55A48FC-2636-B7EE-E5F1-D6B67E3AF05D}"/>
              </a:ext>
            </a:extLst>
          </p:cNvPr>
          <p:cNvPicPr>
            <a:picLocks noChangeAspect="1"/>
          </p:cNvPicPr>
          <p:nvPr/>
        </p:nvPicPr>
        <p:blipFill>
          <a:blip r:embed="rId4"/>
          <a:stretch>
            <a:fillRect/>
          </a:stretch>
        </p:blipFill>
        <p:spPr>
          <a:xfrm>
            <a:off x="6291827" y="2236338"/>
            <a:ext cx="5191514" cy="1684152"/>
          </a:xfrm>
          <a:prstGeom prst="rect">
            <a:avLst/>
          </a:prstGeom>
        </p:spPr>
      </p:pic>
      <p:sp>
        <p:nvSpPr>
          <p:cNvPr id="6" name="TextBox 5">
            <a:extLst>
              <a:ext uri="{FF2B5EF4-FFF2-40B4-BE49-F238E27FC236}">
                <a16:creationId xmlns:a16="http://schemas.microsoft.com/office/drawing/2014/main" id="{BE9D61F4-EBB8-6877-6818-4C6BDE65C677}"/>
              </a:ext>
            </a:extLst>
          </p:cNvPr>
          <p:cNvSpPr txBox="1"/>
          <p:nvPr/>
        </p:nvSpPr>
        <p:spPr>
          <a:xfrm>
            <a:off x="7502911" y="1717189"/>
            <a:ext cx="2769345" cy="461665"/>
          </a:xfrm>
          <a:prstGeom prst="rect">
            <a:avLst/>
          </a:prstGeom>
          <a:noFill/>
        </p:spPr>
        <p:txBody>
          <a:bodyPr wrap="square" rtlCol="0">
            <a:spAutoFit/>
          </a:bodyPr>
          <a:lstStyle/>
          <a:p>
            <a:pPr algn="ctr"/>
            <a:r>
              <a:rPr lang="en-US" sz="2400" b="1" dirty="0">
                <a:latin typeface="Economica" panose="02000506040000020004" pitchFamily="2" charset="77"/>
              </a:rPr>
              <a:t>Pooling Operation</a:t>
            </a:r>
          </a:p>
        </p:txBody>
      </p:sp>
    </p:spTree>
    <p:extLst>
      <p:ext uri="{BB962C8B-B14F-4D97-AF65-F5344CB8AC3E}">
        <p14:creationId xmlns:p14="http://schemas.microsoft.com/office/powerpoint/2010/main" val="1543721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FF07A-49D6-6053-BE0D-C0F832424CB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A395D20-2BDE-DC8A-C59B-9FABBA7C41C9}"/>
              </a:ext>
            </a:extLst>
          </p:cNvPr>
          <p:cNvSpPr txBox="1"/>
          <p:nvPr/>
        </p:nvSpPr>
        <p:spPr>
          <a:xfrm>
            <a:off x="2282713" y="519205"/>
            <a:ext cx="7626572" cy="923330"/>
          </a:xfrm>
          <a:prstGeom prst="rect">
            <a:avLst/>
          </a:prstGeom>
          <a:noFill/>
        </p:spPr>
        <p:txBody>
          <a:bodyPr wrap="square" rtlCol="0">
            <a:spAutoFit/>
          </a:bodyPr>
          <a:lstStyle/>
          <a:p>
            <a:pPr algn="ctr"/>
            <a:r>
              <a:rPr lang="en-US" sz="5400" dirty="0">
                <a:latin typeface="Economica" panose="02000506040000020004" pitchFamily="2" charset="77"/>
              </a:rPr>
              <a:t>Image-Classification Architectures</a:t>
            </a:r>
          </a:p>
        </p:txBody>
      </p:sp>
      <p:pic>
        <p:nvPicPr>
          <p:cNvPr id="8194" name="Picture 2">
            <a:extLst>
              <a:ext uri="{FF2B5EF4-FFF2-40B4-BE49-F238E27FC236}">
                <a16:creationId xmlns:a16="http://schemas.microsoft.com/office/drawing/2014/main" id="{8AD8FA04-E485-80D1-5772-7D819E99B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930" y="1814114"/>
            <a:ext cx="7320139" cy="421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883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282713" y="519205"/>
            <a:ext cx="7626572" cy="923330"/>
          </a:xfrm>
          <a:prstGeom prst="rect">
            <a:avLst/>
          </a:prstGeom>
          <a:noFill/>
        </p:spPr>
        <p:txBody>
          <a:bodyPr wrap="square" rtlCol="0">
            <a:spAutoFit/>
          </a:bodyPr>
          <a:lstStyle/>
          <a:p>
            <a:pPr algn="ctr"/>
            <a:r>
              <a:rPr lang="en-US" sz="5400" dirty="0">
                <a:latin typeface="Economica" panose="02000506040000020004" pitchFamily="2" charset="77"/>
              </a:rPr>
              <a:t>Vanishing Gradients</a:t>
            </a:r>
          </a:p>
        </p:txBody>
      </p:sp>
      <p:pic>
        <p:nvPicPr>
          <p:cNvPr id="11266" name="Picture 2">
            <a:extLst>
              <a:ext uri="{FF2B5EF4-FFF2-40B4-BE49-F238E27FC236}">
                <a16:creationId xmlns:a16="http://schemas.microsoft.com/office/drawing/2014/main" id="{49DD4710-60FD-064C-ABEA-A720C5441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955" y="3600009"/>
            <a:ext cx="7936087" cy="30380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0BC7F6-150E-844B-8CCF-8CDAAA5CC9CA}"/>
              </a:ext>
            </a:extLst>
          </p:cNvPr>
          <p:cNvSpPr txBox="1"/>
          <p:nvPr/>
        </p:nvSpPr>
        <p:spPr>
          <a:xfrm>
            <a:off x="901626" y="1770915"/>
            <a:ext cx="10016362" cy="2369880"/>
          </a:xfrm>
          <a:prstGeom prst="rect">
            <a:avLst/>
          </a:prstGeom>
          <a:noFill/>
        </p:spPr>
        <p:txBody>
          <a:bodyPr wrap="square" rtlCol="0">
            <a:spAutoFit/>
          </a:bodyPr>
          <a:lstStyle/>
          <a:p>
            <a:r>
              <a:rPr lang="en-US" sz="2000" b="1" dirty="0">
                <a:latin typeface="Quicksand" pitchFamily="2" charset="77"/>
              </a:rPr>
              <a:t>Recall That Certain Activations Make Vanishing Gradients More Likely </a:t>
            </a:r>
          </a:p>
          <a:p>
            <a:pPr marL="285750" indent="-285750">
              <a:buFont typeface="Arial" panose="020B0604020202020204" pitchFamily="34" charset="0"/>
              <a:buChar char="•"/>
            </a:pPr>
            <a:r>
              <a:rPr lang="en-US" dirty="0">
                <a:latin typeface="Quicksand" pitchFamily="2" charset="77"/>
              </a:rPr>
              <a:t>As we approach 0 or 1 at a node’s output, changes to input parameters have little impact...</a:t>
            </a:r>
          </a:p>
          <a:p>
            <a:pPr marL="285750" indent="-285750">
              <a:buFont typeface="Arial" panose="020B0604020202020204" pitchFamily="34" charset="0"/>
              <a:buChar char="•"/>
            </a:pPr>
            <a:endParaRPr lang="en-US" dirty="0"/>
          </a:p>
          <a:p>
            <a:r>
              <a:rPr lang="en-US" sz="2000" b="1" dirty="0">
                <a:latin typeface="Quicksand" pitchFamily="2" charset="77"/>
              </a:rPr>
              <a:t>However, Regardless of Activation This Can Be an Issue</a:t>
            </a:r>
          </a:p>
          <a:p>
            <a:pPr marL="285750" indent="-285750">
              <a:buFont typeface="Arial" panose="020B0604020202020204" pitchFamily="34" charset="0"/>
              <a:buChar char="•"/>
            </a:pPr>
            <a:r>
              <a:rPr lang="en-US" dirty="0">
                <a:latin typeface="Quicksand" pitchFamily="2" charset="77"/>
              </a:rPr>
              <a:t>For deep networks, parameters at front of network tend to have a much smaller influence on ultimate loss function. Accordingly, gradients for those early parameters can be very small.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55676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ACB90-5B23-AE45-9404-FED4FB5128EF}"/>
              </a:ext>
            </a:extLst>
          </p:cNvPr>
          <p:cNvSpPr txBox="1"/>
          <p:nvPr/>
        </p:nvSpPr>
        <p:spPr>
          <a:xfrm>
            <a:off x="2282713" y="519205"/>
            <a:ext cx="7626572" cy="923330"/>
          </a:xfrm>
          <a:prstGeom prst="rect">
            <a:avLst/>
          </a:prstGeom>
          <a:noFill/>
        </p:spPr>
        <p:txBody>
          <a:bodyPr wrap="square" rtlCol="0">
            <a:spAutoFit/>
          </a:bodyPr>
          <a:lstStyle/>
          <a:p>
            <a:pPr algn="ctr"/>
            <a:r>
              <a:rPr lang="en-US" sz="5400" dirty="0">
                <a:latin typeface="Economica" panose="02000506040000020004" pitchFamily="2" charset="77"/>
              </a:rPr>
              <a:t>Solution: Residual Connections</a:t>
            </a:r>
          </a:p>
        </p:txBody>
      </p:sp>
      <p:sp>
        <p:nvSpPr>
          <p:cNvPr id="5" name="TextBox 4">
            <a:extLst>
              <a:ext uri="{FF2B5EF4-FFF2-40B4-BE49-F238E27FC236}">
                <a16:creationId xmlns:a16="http://schemas.microsoft.com/office/drawing/2014/main" id="{A60BC7F6-150E-844B-8CCF-8CDAAA5CC9CA}"/>
              </a:ext>
            </a:extLst>
          </p:cNvPr>
          <p:cNvSpPr txBox="1"/>
          <p:nvPr/>
        </p:nvSpPr>
        <p:spPr>
          <a:xfrm>
            <a:off x="901626" y="1770915"/>
            <a:ext cx="10016362" cy="2062103"/>
          </a:xfrm>
          <a:prstGeom prst="rect">
            <a:avLst/>
          </a:prstGeom>
          <a:noFill/>
        </p:spPr>
        <p:txBody>
          <a:bodyPr wrap="square" rtlCol="0">
            <a:spAutoFit/>
          </a:bodyPr>
          <a:lstStyle/>
          <a:p>
            <a:r>
              <a:rPr lang="en-US" sz="2000" b="1" dirty="0">
                <a:latin typeface="Quicksand" pitchFamily="2" charset="77"/>
              </a:rPr>
              <a:t>Provide a ’Short-cut’ From Loss Function to Front-end Weights</a:t>
            </a:r>
          </a:p>
          <a:p>
            <a:pPr marL="285750" indent="-285750">
              <a:buFont typeface="Arial" panose="020B0604020202020204" pitchFamily="34" charset="0"/>
              <a:buChar char="•"/>
            </a:pPr>
            <a:r>
              <a:rPr lang="en-US" dirty="0">
                <a:latin typeface="Quicksand" pitchFamily="2" charset="77"/>
              </a:rPr>
              <a:t>We include feed-forward layers as usual, but we also add short-cut connections </a:t>
            </a:r>
            <a:r>
              <a:rPr lang="en-US" i="1" dirty="0">
                <a:latin typeface="Quicksand" pitchFamily="2" charset="77"/>
              </a:rPr>
              <a:t>around </a:t>
            </a:r>
            <a:r>
              <a:rPr lang="en-US" dirty="0">
                <a:latin typeface="Quicksand" pitchFamily="2" charset="77"/>
              </a:rPr>
              <a:t>the layers.</a:t>
            </a:r>
          </a:p>
          <a:p>
            <a:pPr marL="285750" indent="-285750">
              <a:buFont typeface="Arial" panose="020B0604020202020204" pitchFamily="34" charset="0"/>
              <a:buChar char="•"/>
            </a:pPr>
            <a:r>
              <a:rPr lang="en-US" dirty="0">
                <a:latin typeface="Quicksand" pitchFamily="2" charset="77"/>
              </a:rPr>
              <a:t>We typically incorporate these residual connections either via an ‘Add’ layer or a ‘Concatenate’ layer.</a:t>
            </a:r>
          </a:p>
          <a:p>
            <a:pPr marL="285750" indent="-285750">
              <a:buFont typeface="Arial" panose="020B0604020202020204" pitchFamily="34" charset="0"/>
              <a:buChar char="•"/>
            </a:pPr>
            <a:r>
              <a:rPr lang="en-US" dirty="0">
                <a:latin typeface="Quicksand" pitchFamily="2" charset="77"/>
              </a:rPr>
              <a:t>Note that conformity of the tensor shapes will be very important here – you’ll start encountering shape conformity errors if you are not careful!</a:t>
            </a:r>
          </a:p>
        </p:txBody>
      </p:sp>
      <p:pic>
        <p:nvPicPr>
          <p:cNvPr id="13314" name="Picture 2">
            <a:extLst>
              <a:ext uri="{FF2B5EF4-FFF2-40B4-BE49-F238E27FC236}">
                <a16:creationId xmlns:a16="http://schemas.microsoft.com/office/drawing/2014/main" id="{B3F2E2B8-5CBC-C549-BAFC-0A0724607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713" y="3899419"/>
            <a:ext cx="2722051" cy="24393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5A684B-5925-DA4E-AD47-0BFD307CD837}"/>
              </a:ext>
            </a:extLst>
          </p:cNvPr>
          <p:cNvPicPr>
            <a:picLocks noChangeAspect="1"/>
          </p:cNvPicPr>
          <p:nvPr/>
        </p:nvPicPr>
        <p:blipFill>
          <a:blip r:embed="rId4"/>
          <a:stretch>
            <a:fillRect/>
          </a:stretch>
        </p:blipFill>
        <p:spPr>
          <a:xfrm>
            <a:off x="5808362" y="4085536"/>
            <a:ext cx="6006616" cy="2067142"/>
          </a:xfrm>
          <a:prstGeom prst="rect">
            <a:avLst/>
          </a:prstGeom>
        </p:spPr>
      </p:pic>
    </p:spTree>
    <p:extLst>
      <p:ext uri="{BB962C8B-B14F-4D97-AF65-F5344CB8AC3E}">
        <p14:creationId xmlns:p14="http://schemas.microsoft.com/office/powerpoint/2010/main" val="243257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EB47A-ED4E-8891-696D-7BFCE404262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61174E8-5DFE-B3F2-EA5C-7670BEE9BF91}"/>
              </a:ext>
            </a:extLst>
          </p:cNvPr>
          <p:cNvSpPr txBox="1"/>
          <p:nvPr/>
        </p:nvSpPr>
        <p:spPr>
          <a:xfrm>
            <a:off x="2282713" y="519205"/>
            <a:ext cx="7626572" cy="923330"/>
          </a:xfrm>
          <a:prstGeom prst="rect">
            <a:avLst/>
          </a:prstGeom>
          <a:noFill/>
        </p:spPr>
        <p:txBody>
          <a:bodyPr wrap="square" rtlCol="0">
            <a:spAutoFit/>
          </a:bodyPr>
          <a:lstStyle/>
          <a:p>
            <a:pPr algn="ctr"/>
            <a:r>
              <a:rPr lang="en-US" sz="5400" dirty="0">
                <a:latin typeface="Economica" panose="02000506040000020004" pitchFamily="2" charset="77"/>
              </a:rPr>
              <a:t>Other Modern CNN Innovations</a:t>
            </a:r>
          </a:p>
        </p:txBody>
      </p:sp>
      <p:sp>
        <p:nvSpPr>
          <p:cNvPr id="5" name="TextBox 4">
            <a:extLst>
              <a:ext uri="{FF2B5EF4-FFF2-40B4-BE49-F238E27FC236}">
                <a16:creationId xmlns:a16="http://schemas.microsoft.com/office/drawing/2014/main" id="{714B7198-54AF-E8BE-6002-4B5BAD0851A8}"/>
              </a:ext>
            </a:extLst>
          </p:cNvPr>
          <p:cNvSpPr txBox="1"/>
          <p:nvPr/>
        </p:nvSpPr>
        <p:spPr>
          <a:xfrm>
            <a:off x="901626" y="1770915"/>
            <a:ext cx="4421936" cy="4708981"/>
          </a:xfrm>
          <a:prstGeom prst="rect">
            <a:avLst/>
          </a:prstGeom>
          <a:noFill/>
        </p:spPr>
        <p:txBody>
          <a:bodyPr wrap="square" rtlCol="0">
            <a:spAutoFit/>
          </a:bodyPr>
          <a:lstStyle/>
          <a:p>
            <a:r>
              <a:rPr lang="en-US" sz="2000" b="1" dirty="0">
                <a:latin typeface="Quicksand" pitchFamily="2" charset="77"/>
              </a:rPr>
              <a:t>Separable Convolutions = Independent Filters for Each Input Channel</a:t>
            </a:r>
          </a:p>
          <a:p>
            <a:pPr marL="285750" indent="-285750">
              <a:buFont typeface="Arial" panose="020B0604020202020204" pitchFamily="34" charset="0"/>
              <a:buChar char="•"/>
            </a:pPr>
            <a:r>
              <a:rPr lang="en-US" dirty="0">
                <a:latin typeface="Quicksand" pitchFamily="2" charset="77"/>
              </a:rPr>
              <a:t>Rather than sharing the filters across input channels (e.g., R, G and B), we create different filters for each channel. </a:t>
            </a:r>
          </a:p>
          <a:p>
            <a:pPr marL="285750" indent="-285750">
              <a:buFont typeface="Arial" panose="020B0604020202020204" pitchFamily="34" charset="0"/>
              <a:buChar char="•"/>
            </a:pPr>
            <a:endParaRPr lang="en-US" dirty="0">
              <a:latin typeface="Quicksand" pitchFamily="2" charset="77"/>
            </a:endParaRPr>
          </a:p>
          <a:p>
            <a:r>
              <a:rPr lang="en-US" sz="2000" b="1" dirty="0">
                <a:latin typeface="Quicksand" pitchFamily="2" charset="77"/>
              </a:rPr>
              <a:t>Batch Normalization </a:t>
            </a:r>
            <a:r>
              <a:rPr lang="en-US" sz="2000" b="1" dirty="0">
                <a:latin typeface="Quicksand" pitchFamily="2" charset="77"/>
                <a:sym typeface="Wingdings" pitchFamily="2" charset="2"/>
              </a:rPr>
              <a:t> Activation  Separable Convolutions + Residual</a:t>
            </a:r>
            <a:endParaRPr lang="en-US" sz="2000" b="1" dirty="0">
              <a:latin typeface="Quicksand" pitchFamily="2" charset="77"/>
            </a:endParaRPr>
          </a:p>
          <a:p>
            <a:pPr marL="285750" indent="-285750">
              <a:buFont typeface="Arial" panose="020B0604020202020204" pitchFamily="34" charset="0"/>
              <a:buChar char="•"/>
            </a:pPr>
            <a:r>
              <a:rPr lang="en-US" dirty="0">
                <a:latin typeface="Quicksand" pitchFamily="2" charset="77"/>
              </a:rPr>
              <a:t>Rather than sharing the filters across input channels (e.g., R, G and B), we create different filters for each channel. </a:t>
            </a:r>
          </a:p>
          <a:p>
            <a:pPr marL="285750" indent="-285750">
              <a:buFont typeface="Arial" panose="020B0604020202020204" pitchFamily="34" charset="0"/>
              <a:buChar char="•"/>
            </a:pPr>
            <a:endParaRPr lang="en-US" dirty="0">
              <a:latin typeface="Quicksand" pitchFamily="2" charset="77"/>
            </a:endParaRPr>
          </a:p>
        </p:txBody>
      </p:sp>
      <p:pic>
        <p:nvPicPr>
          <p:cNvPr id="2" name="Picture 1">
            <a:extLst>
              <a:ext uri="{FF2B5EF4-FFF2-40B4-BE49-F238E27FC236}">
                <a16:creationId xmlns:a16="http://schemas.microsoft.com/office/drawing/2014/main" id="{2767AE5D-1D4F-93C2-F3AB-12DD2A786FEB}"/>
              </a:ext>
            </a:extLst>
          </p:cNvPr>
          <p:cNvPicPr>
            <a:picLocks noChangeAspect="1"/>
          </p:cNvPicPr>
          <p:nvPr/>
        </p:nvPicPr>
        <p:blipFill>
          <a:blip r:embed="rId3"/>
          <a:stretch>
            <a:fillRect/>
          </a:stretch>
        </p:blipFill>
        <p:spPr>
          <a:xfrm>
            <a:off x="5641252" y="2296426"/>
            <a:ext cx="6313832" cy="34154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3530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2CE13-AEA8-9A33-DA62-A4B072F6A55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AEF4D7-A640-F549-7E78-0E2810A6FCDE}"/>
              </a:ext>
            </a:extLst>
          </p:cNvPr>
          <p:cNvSpPr txBox="1"/>
          <p:nvPr/>
        </p:nvSpPr>
        <p:spPr>
          <a:xfrm>
            <a:off x="2282713" y="519205"/>
            <a:ext cx="7626572" cy="923330"/>
          </a:xfrm>
          <a:prstGeom prst="rect">
            <a:avLst/>
          </a:prstGeom>
          <a:noFill/>
        </p:spPr>
        <p:txBody>
          <a:bodyPr wrap="square" rtlCol="0">
            <a:spAutoFit/>
          </a:bodyPr>
          <a:lstStyle/>
          <a:p>
            <a:pPr algn="ctr"/>
            <a:r>
              <a:rPr lang="en-US" sz="5400" dirty="0">
                <a:latin typeface="Economica" panose="02000506040000020004" pitchFamily="2" charset="77"/>
              </a:rPr>
              <a:t>This is the </a:t>
            </a:r>
            <a:r>
              <a:rPr lang="en-US" sz="5400" dirty="0" err="1">
                <a:latin typeface="Economica" panose="02000506040000020004" pitchFamily="2" charset="77"/>
              </a:rPr>
              <a:t>Xception</a:t>
            </a:r>
            <a:r>
              <a:rPr lang="en-US" sz="5400" dirty="0">
                <a:latin typeface="Economica" panose="02000506040000020004" pitchFamily="2" charset="77"/>
              </a:rPr>
              <a:t> Architecture</a:t>
            </a:r>
          </a:p>
        </p:txBody>
      </p:sp>
      <p:pic>
        <p:nvPicPr>
          <p:cNvPr id="3" name="Picture 2">
            <a:extLst>
              <a:ext uri="{FF2B5EF4-FFF2-40B4-BE49-F238E27FC236}">
                <a16:creationId xmlns:a16="http://schemas.microsoft.com/office/drawing/2014/main" id="{DA4A1922-A96B-4AB0-FA5B-1E0293B26354}"/>
              </a:ext>
            </a:extLst>
          </p:cNvPr>
          <p:cNvPicPr>
            <a:picLocks noChangeAspect="1"/>
          </p:cNvPicPr>
          <p:nvPr/>
        </p:nvPicPr>
        <p:blipFill>
          <a:blip r:embed="rId3"/>
          <a:stretch>
            <a:fillRect/>
          </a:stretch>
        </p:blipFill>
        <p:spPr>
          <a:xfrm>
            <a:off x="2597310" y="1725565"/>
            <a:ext cx="6997378" cy="46132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4712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10051</TotalTime>
  <Words>1216</Words>
  <Application>Microsoft Macintosh PowerPoint</Application>
  <PresentationFormat>Widescreen</PresentationFormat>
  <Paragraphs>115</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Economica</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133</cp:revision>
  <cp:lastPrinted>2020-10-20T21:27:15Z</cp:lastPrinted>
  <dcterms:created xsi:type="dcterms:W3CDTF">2019-12-28T13:51:56Z</dcterms:created>
  <dcterms:modified xsi:type="dcterms:W3CDTF">2026-02-18T15:09:41Z</dcterms:modified>
</cp:coreProperties>
</file>